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52"/>
  </p:notesMasterIdLst>
  <p:handoutMasterIdLst>
    <p:handoutMasterId r:id="rId53"/>
  </p:handoutMasterIdLst>
  <p:sldIdLst>
    <p:sldId id="269" r:id="rId3"/>
    <p:sldId id="275" r:id="rId4"/>
    <p:sldId id="290" r:id="rId5"/>
    <p:sldId id="291" r:id="rId6"/>
    <p:sldId id="287" r:id="rId7"/>
    <p:sldId id="288" r:id="rId8"/>
    <p:sldId id="289" r:id="rId9"/>
    <p:sldId id="292" r:id="rId10"/>
    <p:sldId id="293" r:id="rId11"/>
    <p:sldId id="294" r:id="rId12"/>
    <p:sldId id="281" r:id="rId13"/>
    <p:sldId id="295" r:id="rId14"/>
    <p:sldId id="296" r:id="rId15"/>
    <p:sldId id="297" r:id="rId16"/>
    <p:sldId id="299" r:id="rId17"/>
    <p:sldId id="298" r:id="rId18"/>
    <p:sldId id="301" r:id="rId19"/>
    <p:sldId id="302" r:id="rId20"/>
    <p:sldId id="303" r:id="rId21"/>
    <p:sldId id="282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283" r:id="rId31"/>
    <p:sldId id="313" r:id="rId32"/>
    <p:sldId id="314" r:id="rId33"/>
    <p:sldId id="315" r:id="rId34"/>
    <p:sldId id="316" r:id="rId35"/>
    <p:sldId id="284" r:id="rId36"/>
    <p:sldId id="317" r:id="rId37"/>
    <p:sldId id="318" r:id="rId38"/>
    <p:sldId id="319" r:id="rId39"/>
    <p:sldId id="285" r:id="rId40"/>
    <p:sldId id="320" r:id="rId41"/>
    <p:sldId id="321" r:id="rId42"/>
    <p:sldId id="322" r:id="rId43"/>
    <p:sldId id="323" r:id="rId44"/>
    <p:sldId id="286" r:id="rId45"/>
    <p:sldId id="324" r:id="rId46"/>
    <p:sldId id="325" r:id="rId47"/>
    <p:sldId id="327" r:id="rId48"/>
    <p:sldId id="326" r:id="rId49"/>
    <p:sldId id="274" r:id="rId50"/>
    <p:sldId id="329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5" autoAdjust="0"/>
    <p:restoredTop sz="86386"/>
  </p:normalViewPr>
  <p:slideViewPr>
    <p:cSldViewPr snapToGrid="0">
      <p:cViewPr varScale="1">
        <p:scale>
          <a:sx n="60" d="100"/>
          <a:sy n="60" d="100"/>
        </p:scale>
        <p:origin x="208" y="1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8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1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2019. 5. 15.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2019. 5. 15.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crypto.modoo.at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12" y="1109125"/>
            <a:ext cx="7380430" cy="48491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17" y="1112244"/>
            <a:ext cx="7380425" cy="4815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18" y="1916350"/>
            <a:ext cx="7380428" cy="48157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18" y="1916792"/>
            <a:ext cx="7380425" cy="4815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20" y="2803291"/>
            <a:ext cx="7380428" cy="48157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21" y="2800394"/>
            <a:ext cx="7380425" cy="4815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20" y="3713523"/>
            <a:ext cx="7380427" cy="48157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21" y="3715957"/>
            <a:ext cx="7380425" cy="48532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20" y="4624650"/>
            <a:ext cx="7380426" cy="48157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21" y="4624650"/>
            <a:ext cx="7380425" cy="4815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AA0F17-009C-DE46-8534-9860680C3FB5}"/>
              </a:ext>
            </a:extLst>
          </p:cNvPr>
          <p:cNvSpPr/>
          <p:nvPr userDrawn="1"/>
        </p:nvSpPr>
        <p:spPr>
          <a:xfrm>
            <a:off x="3797637" y="304799"/>
            <a:ext cx="7380425" cy="48491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E3B2239E-D82B-3C40-8CDB-EAEB1DE053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97631" y="313644"/>
            <a:ext cx="7380430" cy="48491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9C13A9-FCC8-7242-B34E-605E4D024D5F}"/>
              </a:ext>
            </a:extLst>
          </p:cNvPr>
          <p:cNvSpPr/>
          <p:nvPr userDrawn="1"/>
        </p:nvSpPr>
        <p:spPr>
          <a:xfrm>
            <a:off x="3797621" y="5536421"/>
            <a:ext cx="7380425" cy="48157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FAB6422D-D60C-2249-B791-27CACDC8A9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97623" y="5533987"/>
            <a:ext cx="7380426" cy="481570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663011" y="2300370"/>
            <a:ext cx="28659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919"/>
            <a:ext cx="12192000" cy="419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bg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" y="6472840"/>
            <a:ext cx="758636" cy="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Intel SGX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한성대학교</a:t>
            </a:r>
            <a:endParaRPr lang="en-US" altLang="ko-KR" dirty="0"/>
          </a:p>
          <a:p>
            <a:r>
              <a:rPr lang="ko-KR" altLang="en-US" dirty="0"/>
              <a:t>김경호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829BC-B871-B14C-B478-5D9C71FD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Mechanism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5D4126-387B-6746-950C-4C45BA3D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0" y="1046110"/>
            <a:ext cx="490386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8D550-46B8-2D4B-8D78-6747528FA5BF}"/>
              </a:ext>
            </a:extLst>
          </p:cNvPr>
          <p:cNvSpPr txBox="1"/>
          <p:nvPr/>
        </p:nvSpPr>
        <p:spPr>
          <a:xfrm>
            <a:off x="5613400" y="1046110"/>
            <a:ext cx="6375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R" sz="2000" dirty="0"/>
              <a:t>Trusted zone, Untrusted zone </a:t>
            </a:r>
            <a:r>
              <a:rPr kumimoji="1" lang="ko-KR" altLang="en-US" sz="2000" dirty="0"/>
              <a:t>설정</a:t>
            </a: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r>
              <a:rPr kumimoji="1" lang="en-US" altLang="ko-KR" sz="2000" dirty="0"/>
              <a:t>Enclave </a:t>
            </a:r>
            <a:r>
              <a:rPr kumimoji="1" lang="ko-KR" altLang="en-US" sz="2000" dirty="0"/>
              <a:t>생성 </a:t>
            </a:r>
            <a:r>
              <a:rPr kumimoji="1" lang="en-US" altLang="ko-KR" sz="2000" dirty="0"/>
              <a:t>(Trusted Zone)</a:t>
            </a:r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r>
              <a:rPr kumimoji="1" lang="en-US" altLang="ko-KR" sz="2000" dirty="0"/>
              <a:t>Enclave </a:t>
            </a:r>
            <a:r>
              <a:rPr kumimoji="1" lang="ko-KR" altLang="en-US" sz="2000" dirty="0"/>
              <a:t>실행 </a:t>
            </a:r>
            <a:r>
              <a:rPr kumimoji="1" lang="en-US" altLang="ko-KR" sz="2000" dirty="0"/>
              <a:t>(ECALLS)</a:t>
            </a:r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r>
              <a:rPr kumimoji="1" lang="ko-KR" altLang="en-US" sz="2000" dirty="0"/>
              <a:t>프로세스 수행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외부에서 접근 불가능</a:t>
            </a:r>
            <a:r>
              <a:rPr kumimoji="1" lang="en-US" altLang="ko-KR" sz="2000" dirty="0"/>
              <a:t>)</a:t>
            </a:r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r>
              <a:rPr kumimoji="1" lang="en-US" altLang="ko-KR" sz="2000" dirty="0"/>
              <a:t>Return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반환값</a:t>
            </a:r>
            <a:r>
              <a:rPr kumimoji="1" lang="ko-KR" altLang="en-US" sz="2000" dirty="0"/>
              <a:t> 반환 </a:t>
            </a:r>
            <a:r>
              <a:rPr kumimoji="1" lang="en-US" altLang="ko-KR" sz="2000" dirty="0"/>
              <a:t>(OCALLS)</a:t>
            </a:r>
          </a:p>
          <a:p>
            <a:pPr lvl="1"/>
            <a:r>
              <a:rPr kumimoji="1" lang="en-US" altLang="ko-KR" dirty="0"/>
              <a:t>(Enclave </a:t>
            </a:r>
            <a:r>
              <a:rPr kumimoji="1" lang="ko-KR" altLang="en-US" dirty="0"/>
              <a:t>데이터는 여전히 </a:t>
            </a:r>
            <a:r>
              <a:rPr kumimoji="1" lang="en-US" altLang="ko-KR" dirty="0"/>
              <a:t>Trusted memory</a:t>
            </a:r>
            <a:r>
              <a:rPr kumimoji="1" lang="ko-KR" altLang="en-US" dirty="0"/>
              <a:t>에 저장</a:t>
            </a:r>
            <a:r>
              <a:rPr kumimoji="1" lang="en-US" altLang="ko-KR" dirty="0"/>
              <a:t>)</a:t>
            </a:r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endParaRPr kumimoji="1" lang="en-US" altLang="ko-KR" sz="2000" dirty="0"/>
          </a:p>
          <a:p>
            <a:pPr marL="457200" indent="-457200">
              <a:buAutoNum type="arabicPeriod"/>
            </a:pPr>
            <a:r>
              <a:rPr kumimoji="1" lang="ko-KR" altLang="en-US" sz="2000" dirty="0"/>
              <a:t>기존 연산 수행</a:t>
            </a:r>
          </a:p>
        </p:txBody>
      </p:sp>
    </p:spTree>
    <p:extLst>
      <p:ext uri="{BB962C8B-B14F-4D97-AF65-F5344CB8AC3E}">
        <p14:creationId xmlns:p14="http://schemas.microsoft.com/office/powerpoint/2010/main" val="281084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PRM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PRM (Processor Reserved Memory)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Code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가 저장되는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에서 분리된 메모리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System S/W </a:t>
            </a:r>
            <a:r>
              <a:rPr kumimoji="1" lang="ko-KR" altLang="en-US" dirty="0"/>
              <a:t>및 다른 소프트웨어에서 접근 불가능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CPU</a:t>
            </a:r>
            <a:r>
              <a:rPr kumimoji="1" lang="ko-KR" altLang="en-US" dirty="0"/>
              <a:t>의 통합 메모리 컨트롤러가 다른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DMA(</a:t>
            </a:r>
            <a:r>
              <a:rPr kumimoji="1" lang="ko-KR" altLang="en-US" dirty="0"/>
              <a:t>직접 메모리 접근</a:t>
            </a:r>
            <a:r>
              <a:rPr kumimoji="1" lang="en-US" altLang="ko-KR" dirty="0"/>
              <a:t>)</a:t>
            </a:r>
            <a:r>
              <a:rPr kumimoji="1" lang="ko-KR" altLang="en-US" dirty="0"/>
              <a:t> 거부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Memory </a:t>
            </a:r>
            <a:r>
              <a:rPr kumimoji="1" lang="ko-KR" altLang="en-US" dirty="0"/>
              <a:t>특성을 그대로 사용하여 </a:t>
            </a:r>
            <a:r>
              <a:rPr kumimoji="1" lang="en-US" altLang="ko-KR" dirty="0"/>
              <a:t>2^n</a:t>
            </a:r>
            <a:r>
              <a:rPr kumimoji="1" lang="ko-KR" altLang="en-US" dirty="0"/>
              <a:t> 의 크기를 가짐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B247F-EE06-A347-85A3-849E5A2D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3708400"/>
            <a:ext cx="1854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3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EPC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EPC (Enclave Page Cache)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Code,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저장하는 </a:t>
            </a:r>
            <a:r>
              <a:rPr kumimoji="1" lang="en-US" altLang="ko-KR" dirty="0"/>
              <a:t>4KB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들로 구성된 </a:t>
            </a:r>
            <a:r>
              <a:rPr kumimoji="1" lang="en-US" altLang="ko-KR" dirty="0"/>
              <a:t>PRM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Subset</a:t>
            </a:r>
          </a:p>
          <a:p>
            <a:pPr marL="457200" lvl="1" indent="0">
              <a:buNone/>
            </a:pPr>
            <a:r>
              <a:rPr kumimoji="1" lang="en-US" altLang="ko-KR" dirty="0"/>
              <a:t>Architecture</a:t>
            </a:r>
            <a:r>
              <a:rPr kumimoji="1" lang="ko-KR" altLang="en-US" dirty="0"/>
              <a:t>의 주소 변환 기능과 동일한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Non-Enclave S/W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에 접근 불가능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u="sng" dirty="0"/>
              <a:t>System S/W</a:t>
            </a:r>
            <a:r>
              <a:rPr kumimoji="1" lang="ko-KR" altLang="en-US" u="sng" dirty="0"/>
              <a:t>에 의해 </a:t>
            </a:r>
            <a:r>
              <a:rPr kumimoji="1" lang="en-US" altLang="ko-KR" u="sng" dirty="0"/>
              <a:t>EPC</a:t>
            </a:r>
            <a:r>
              <a:rPr kumimoji="1" lang="ko-KR" altLang="en-US" u="sng" dirty="0" err="1"/>
              <a:t>를</a:t>
            </a:r>
            <a:r>
              <a:rPr kumimoji="1" lang="ko-KR" altLang="en-US" u="sng" dirty="0"/>
              <a:t> 관리 </a:t>
            </a:r>
            <a:r>
              <a:rPr kumimoji="1" lang="en-US" altLang="ko-KR" u="sng" dirty="0"/>
              <a:t>(SGX </a:t>
            </a:r>
            <a:r>
              <a:rPr kumimoji="1" lang="ko-KR" altLang="en-US" u="sng" dirty="0"/>
              <a:t>명령어 사용하여 할당 및 해제</a:t>
            </a:r>
            <a:r>
              <a:rPr kumimoji="1" lang="en-US" altLang="ko-KR" u="sng" dirty="0"/>
              <a:t>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15970A-7BCA-1C4E-99E9-B5E9BEA0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280" y="3849382"/>
            <a:ext cx="5638800" cy="23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EPCM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EPCM (Enclave Page Cache Map)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System S/W</a:t>
            </a:r>
            <a:r>
              <a:rPr kumimoji="1" lang="ko-KR" altLang="en-US" dirty="0"/>
              <a:t>는 믿을 수 없는 </a:t>
            </a:r>
            <a:r>
              <a:rPr kumimoji="1" lang="en-US" altLang="ko-KR" dirty="0"/>
              <a:t>S/W</a:t>
            </a:r>
            <a:r>
              <a:rPr kumimoji="1" lang="ko-KR" altLang="en-US" dirty="0"/>
              <a:t>로 간주하여 확인을 위해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SGX</a:t>
            </a:r>
            <a:r>
              <a:rPr kumimoji="1" lang="ko-KR" altLang="en-US" dirty="0"/>
              <a:t>의 보안 </a:t>
            </a:r>
            <a:r>
              <a:rPr kumimoji="1" lang="ko-KR" altLang="en-US" dirty="0" err="1"/>
              <a:t>점검에서만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한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Enclave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할당했는지 확인 </a:t>
            </a:r>
            <a:r>
              <a:rPr kumimoji="1" lang="en-US" altLang="ko-KR" dirty="0"/>
              <a:t>(VALID -&gt; 1)</a:t>
            </a:r>
          </a:p>
          <a:p>
            <a:pPr marL="457200" lvl="1" indent="0">
              <a:buNone/>
            </a:pPr>
            <a:r>
              <a:rPr kumimoji="1" lang="en-US" altLang="ko-KR" dirty="0"/>
              <a:t>PT -&gt; Page type (PT_REGS, PT_SECS, etc..)</a:t>
            </a:r>
          </a:p>
          <a:p>
            <a:pPr marL="457200" lvl="1" indent="0">
              <a:buNone/>
            </a:pPr>
            <a:r>
              <a:rPr kumimoji="1" lang="en-US" altLang="ko-KR" dirty="0"/>
              <a:t>ENCLAVESECS -&gt; 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SECS</a:t>
            </a:r>
            <a:r>
              <a:rPr kumimoji="1" lang="ko-KR" altLang="en-US" dirty="0"/>
              <a:t> 주소 </a:t>
            </a:r>
            <a:r>
              <a:rPr kumimoji="1" lang="en-US" altLang="ko-KR" dirty="0"/>
              <a:t>(Enclave</a:t>
            </a:r>
            <a:r>
              <a:rPr kumimoji="1" lang="ko-KR" altLang="en-US" dirty="0"/>
              <a:t>에서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접근 방지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0CFBC-61A7-3945-A07E-4E08F592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83896"/>
            <a:ext cx="5842000" cy="1846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88FF24-ADD5-6246-A73F-790207B8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7" y="4383895"/>
            <a:ext cx="5111750" cy="1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SECS (The SGX Enclave Control Structure)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Metadata</a:t>
            </a:r>
          </a:p>
          <a:p>
            <a:pPr marL="457200" lvl="1" indent="0">
              <a:buNone/>
            </a:pPr>
            <a:r>
              <a:rPr kumimoji="1" lang="en-US" altLang="ko-KR" dirty="0"/>
              <a:t>EPCM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PT field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PT_SECS</a:t>
            </a:r>
            <a:r>
              <a:rPr kumimoji="1" lang="ko-KR" altLang="en-US" dirty="0"/>
              <a:t> 로 저장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생성할 때 최초로 </a:t>
            </a:r>
            <a:r>
              <a:rPr kumimoji="1" lang="en-US" altLang="ko-KR" dirty="0"/>
              <a:t>SECS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 </a:t>
            </a:r>
            <a:r>
              <a:rPr kumimoji="1" lang="ko-KR" altLang="en-US" dirty="0"/>
              <a:t>할당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해제할 때 마지막으로 </a:t>
            </a:r>
            <a:r>
              <a:rPr kumimoji="1" lang="en-US" altLang="ko-KR" dirty="0"/>
              <a:t>SECS Page </a:t>
            </a:r>
            <a:r>
              <a:rPr kumimoji="1" lang="ko-KR" altLang="en-US" dirty="0"/>
              <a:t>해제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특정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의 가상 주소에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되는게 아니라 </a:t>
            </a:r>
            <a:r>
              <a:rPr kumimoji="1" lang="en-US" altLang="ko-KR" dirty="0"/>
              <a:t>SGX</a:t>
            </a:r>
            <a:r>
              <a:rPr kumimoji="1" lang="ko-KR" altLang="en-US" dirty="0"/>
              <a:t>가 독점 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(Enclave code</a:t>
            </a:r>
            <a:r>
              <a:rPr kumimoji="1" lang="ko-KR" altLang="en-US" sz="2000" dirty="0">
                <a:solidFill>
                  <a:srgbClr val="FF0000"/>
                </a:solidFill>
              </a:rPr>
              <a:t>에서 접근이 불가능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75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SECS -&gt; Attributes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SGX Enclave Attributes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SECS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ATTRIBUTES field</a:t>
            </a:r>
          </a:p>
          <a:p>
            <a:pPr marL="457200" lvl="1" indent="0">
              <a:buNone/>
            </a:pPr>
            <a:r>
              <a:rPr kumimoji="1" lang="en-US" altLang="ko-KR" dirty="0"/>
              <a:t>DEBUG -&gt; 1</a:t>
            </a:r>
            <a:r>
              <a:rPr kumimoji="1" lang="ko-KR" altLang="en-US" dirty="0"/>
              <a:t>이면 디버깅 가능 </a:t>
            </a:r>
            <a:r>
              <a:rPr kumimoji="1" lang="en-US" altLang="ko-KR" dirty="0"/>
              <a:t>(SGX</a:t>
            </a:r>
            <a:r>
              <a:rPr kumimoji="1" lang="ko-KR" altLang="en-US" dirty="0"/>
              <a:t> 디버깅은 개발 단계에서만 사용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XFRM -&gt; CPU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XCR0 register</a:t>
            </a:r>
            <a:r>
              <a:rPr kumimoji="1" lang="ko-KR" altLang="en-US" dirty="0"/>
              <a:t> 값으로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sz="2000" dirty="0">
                <a:solidFill>
                  <a:srgbClr val="FF0000"/>
                </a:solidFill>
              </a:rPr>
              <a:t>  </a:t>
            </a:r>
            <a:r>
              <a:rPr kumimoji="1" lang="en-US" altLang="ko-KR" sz="2000" dirty="0">
                <a:solidFill>
                  <a:srgbClr val="FF0000"/>
                </a:solidFill>
              </a:rPr>
              <a:t>(XCR0 -&gt; </a:t>
            </a:r>
            <a:r>
              <a:rPr kumimoji="1" lang="ko-KR" altLang="en-US" sz="2000" dirty="0">
                <a:solidFill>
                  <a:srgbClr val="FF0000"/>
                </a:solidFill>
              </a:rPr>
              <a:t>응용 프로그램에서 사용하는 기능 비트맵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MODE64BIT -&gt; 64bit CPU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설정 </a:t>
            </a:r>
            <a:r>
              <a:rPr kumimoji="1" lang="en-US" altLang="ko-KR" dirty="0"/>
              <a:t>(32bit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역호환성을</a:t>
            </a:r>
            <a:r>
              <a:rPr kumimoji="1" lang="ko-KR" altLang="en-US" dirty="0"/>
              <a:t> 위해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22C0A1-569B-7C42-AC37-E03316ED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29" y="4134710"/>
            <a:ext cx="4684651" cy="1941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5B8FDD-F93E-1C43-AEFD-91E89519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81" y="3954539"/>
            <a:ext cx="5695950" cy="23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ELRANGE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ELRANGE(The Enclave Linear Address Range)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Virtual Address Space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(EPC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Data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Mapping)</a:t>
            </a:r>
          </a:p>
          <a:p>
            <a:pPr marL="457200" lvl="1" indent="0">
              <a:buNone/>
            </a:pPr>
            <a:r>
              <a:rPr kumimoji="1" lang="en-US" altLang="ko-KR" dirty="0"/>
              <a:t>ELRANGE</a:t>
            </a:r>
            <a:r>
              <a:rPr kumimoji="1" lang="ko-KR" altLang="en-US" dirty="0"/>
              <a:t> 내부의 데이터는 무결성 보장 외부는 신뢰 </a:t>
            </a:r>
            <a:r>
              <a:rPr kumimoji="1" lang="en-US" altLang="ko-KR" dirty="0"/>
              <a:t>X</a:t>
            </a:r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동적 라이브러리를 나타내는 경우 </a:t>
            </a:r>
            <a:r>
              <a:rPr kumimoji="1" lang="en-US" altLang="ko-KR" dirty="0"/>
              <a:t>Loader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ELRANGE</a:t>
            </a:r>
            <a:r>
              <a:rPr kumimoji="1" lang="ko-KR" altLang="en-US" dirty="0"/>
              <a:t> 내부로 예약 메모리 설정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Code -&gt; Non-Enclave Code O</a:t>
            </a:r>
          </a:p>
          <a:p>
            <a:pPr marL="457200" lvl="1" indent="0">
              <a:buNone/>
            </a:pPr>
            <a:r>
              <a:rPr kumimoji="1" lang="en-US" altLang="ko-KR" dirty="0"/>
              <a:t>Non-Enclave Code -&gt; Enclave Code X(fault)</a:t>
            </a:r>
          </a:p>
          <a:p>
            <a:pPr marL="457200" lvl="1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956247-5D7D-244E-8D19-6C58FC2E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556000"/>
            <a:ext cx="446405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8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Address Translation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Address Translation for SGX Enclaves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System S/W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Page Table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 관리 및 </a:t>
            </a:r>
            <a:r>
              <a:rPr kumimoji="1" lang="en-US" altLang="ko-KR" dirty="0"/>
              <a:t>Host</a:t>
            </a:r>
            <a:r>
              <a:rPr kumimoji="1" lang="ko-KR" altLang="en-US" dirty="0"/>
              <a:t> 애플리케이션과 동일한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주소 변환 프로세스 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신뢰 할 수 없는 </a:t>
            </a:r>
            <a:r>
              <a:rPr kumimoji="1" lang="en-US" altLang="ko-KR" dirty="0"/>
              <a:t>System S/W</a:t>
            </a:r>
            <a:r>
              <a:rPr kumimoji="1" lang="ko-KR" altLang="en-US" dirty="0"/>
              <a:t>가 관리하기 때문에 기존의 메모리 취약점 존재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각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가 특정 가상 주소에만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 되도록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(EPCM-&gt;ADDRESS field</a:t>
            </a:r>
            <a:r>
              <a:rPr kumimoji="1" lang="ko-KR" altLang="en-US" sz="2000" dirty="0">
                <a:solidFill>
                  <a:srgbClr val="FF0000"/>
                </a:solidFill>
              </a:rPr>
              <a:t>에 예상 가상 주소 저장 후 실제 변환 가상 주소와 같은지 비교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EPC Page</a:t>
            </a:r>
            <a:r>
              <a:rPr kumimoji="1" lang="ko-KR" altLang="en-US" dirty="0"/>
              <a:t>의 액세스 권한을 항상 일치 시킴으로써 </a:t>
            </a:r>
            <a:r>
              <a:rPr kumimoji="1" lang="ko-KR" altLang="en-US" dirty="0" err="1"/>
              <a:t>보안성</a:t>
            </a:r>
            <a:r>
              <a:rPr kumimoji="1" lang="ko-KR" altLang="en-US" dirty="0"/>
              <a:t> 확장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08E5C-C13F-E34B-8E37-B753F254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80" y="4492081"/>
            <a:ext cx="4483100" cy="19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TCS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70630" cy="5057775"/>
          </a:xfrm>
        </p:spPr>
        <p:txBody>
          <a:bodyPr/>
          <a:lstStyle/>
          <a:p>
            <a:r>
              <a:rPr kumimoji="1" lang="en-US" altLang="ko-KR" dirty="0"/>
              <a:t>TCS (The Thread Control Structure)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SGX</a:t>
            </a:r>
            <a:r>
              <a:rPr kumimoji="1" lang="ko-KR" altLang="en-US" dirty="0"/>
              <a:t>는 멀티 코어 프로세서를 지원</a:t>
            </a:r>
            <a:r>
              <a:rPr kumimoji="1" lang="en-US" altLang="ko-KR" dirty="0"/>
              <a:t>(</a:t>
            </a:r>
            <a:r>
              <a:rPr kumimoji="1" lang="ko-KR" altLang="en-US" dirty="0"/>
              <a:t>멀티 </a:t>
            </a:r>
            <a:r>
              <a:rPr kumimoji="1" lang="ko-KR" altLang="en-US" dirty="0" err="1"/>
              <a:t>쓰레드를</a:t>
            </a:r>
            <a:r>
              <a:rPr kumimoji="1" lang="ko-KR" altLang="en-US" dirty="0"/>
              <a:t> 이용한 동일 </a:t>
            </a:r>
            <a:r>
              <a:rPr kumimoji="1" lang="en-US" altLang="ko-KR" dirty="0"/>
              <a:t>Enclave </a:t>
            </a:r>
            <a:r>
              <a:rPr kumimoji="1" lang="ko-KR" altLang="en-US" dirty="0"/>
              <a:t>실행 가능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ko-KR" altLang="en-US" dirty="0"/>
              <a:t>각 논리 프로세서마다 </a:t>
            </a:r>
            <a:r>
              <a:rPr kumimoji="1" lang="en-US" altLang="ko-KR" dirty="0"/>
              <a:t>TCS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Enclave </a:t>
            </a:r>
            <a:r>
              <a:rPr kumimoji="1" lang="ko-KR" altLang="en-US" dirty="0"/>
              <a:t>코드 실행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EPCM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PT field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PT_TCS</a:t>
            </a:r>
            <a:r>
              <a:rPr kumimoji="1" lang="ko-KR" altLang="en-US" dirty="0"/>
              <a:t> 로 저장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SECS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와 마찬가지로 </a:t>
            </a:r>
            <a:r>
              <a:rPr kumimoji="1" lang="en-US" altLang="ko-KR" dirty="0"/>
              <a:t>Enclave Code</a:t>
            </a:r>
            <a:r>
              <a:rPr kumimoji="1" lang="ko-KR" altLang="en-US" dirty="0"/>
              <a:t>에서 접근 불가능</a:t>
            </a:r>
            <a:r>
              <a:rPr kumimoji="1" lang="en-US" altLang="ko-KR" dirty="0"/>
              <a:t>(Debug</a:t>
            </a:r>
            <a:r>
              <a:rPr kumimoji="1" lang="ko-KR" altLang="en-US" dirty="0"/>
              <a:t> 때는 가능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u="sng" dirty="0"/>
              <a:t>OENTRY -&gt; Enclave</a:t>
            </a:r>
            <a:r>
              <a:rPr kumimoji="1" lang="ko-KR" altLang="en-US" u="sng" dirty="0"/>
              <a:t>의 명령어 시작 주소 </a:t>
            </a:r>
            <a:r>
              <a:rPr kumimoji="1" lang="en-US" altLang="ko-KR" u="sng" dirty="0">
                <a:solidFill>
                  <a:srgbClr val="FF0000"/>
                </a:solidFill>
              </a:rPr>
              <a:t>(Entry point)</a:t>
            </a:r>
          </a:p>
          <a:p>
            <a:pPr marL="457200" lvl="1" indent="0">
              <a:buNone/>
            </a:pPr>
            <a:r>
              <a:rPr kumimoji="1" lang="en-US" altLang="ko-KR" dirty="0"/>
              <a:t>OFSBASGX -&gt; FS segment register </a:t>
            </a:r>
            <a:r>
              <a:rPr kumimoji="1" lang="ko-KR" altLang="en-US" dirty="0"/>
              <a:t>값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OGSBASGX -&gt; GS segment register </a:t>
            </a:r>
            <a:r>
              <a:rPr kumimoji="1" lang="ko-KR" altLang="en-US" dirty="0"/>
              <a:t>값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(FS </a:t>
            </a:r>
            <a:r>
              <a:rPr kumimoji="1" lang="ko-KR" altLang="en-US" sz="2000" dirty="0">
                <a:solidFill>
                  <a:srgbClr val="FF0000"/>
                </a:solidFill>
              </a:rPr>
              <a:t>와 </a:t>
            </a:r>
            <a:r>
              <a:rPr kumimoji="1" lang="en-US" altLang="ko-KR" sz="2000" dirty="0">
                <a:solidFill>
                  <a:srgbClr val="FF0000"/>
                </a:solidFill>
              </a:rPr>
              <a:t>GS</a:t>
            </a:r>
            <a:r>
              <a:rPr kumimoji="1" lang="ko-KR" altLang="en-US" sz="2000" dirty="0">
                <a:solidFill>
                  <a:srgbClr val="FF0000"/>
                </a:solidFill>
              </a:rPr>
              <a:t>는 일반적으로 </a:t>
            </a:r>
            <a:r>
              <a:rPr kumimoji="1" lang="en-US" altLang="ko-KR" sz="2000" dirty="0">
                <a:solidFill>
                  <a:srgbClr val="FF0000"/>
                </a:solidFill>
              </a:rPr>
              <a:t>Thread Local Storage(TLS)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가르킴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04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22974-163E-CD4B-BF89-A5B3528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SGX Memory Layout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933B6-518F-0845-883A-24233EEA2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80837" cy="5057775"/>
          </a:xfrm>
        </p:spPr>
        <p:txBody>
          <a:bodyPr/>
          <a:lstStyle/>
          <a:p>
            <a:r>
              <a:rPr kumimoji="1" lang="en-US" altLang="ko-KR" dirty="0"/>
              <a:t>SSA (The State Save Area)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</a:t>
            </a:r>
            <a:r>
              <a:rPr kumimoji="1" lang="ko-KR" altLang="en-US" dirty="0"/>
              <a:t>실행 중 </a:t>
            </a:r>
            <a:r>
              <a:rPr kumimoji="1" lang="en-US" altLang="ko-KR" dirty="0"/>
              <a:t>H/W Exception</a:t>
            </a:r>
            <a:r>
              <a:rPr kumimoji="1" lang="ko-KR" altLang="en-US" dirty="0"/>
              <a:t> 발생 시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Context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저장하는 안전한 영역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(Enclave </a:t>
            </a:r>
            <a:r>
              <a:rPr kumimoji="1" lang="ko-KR" altLang="en-US" sz="2000" dirty="0">
                <a:solidFill>
                  <a:srgbClr val="FF0000"/>
                </a:solidFill>
              </a:rPr>
              <a:t>데이터는 비밀이기 때문에 외부에 노출되는 곳에 저장할 수 없음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OSSA(Offset of the SSA Array) -&gt; SSA Array</a:t>
            </a:r>
            <a:r>
              <a:rPr kumimoji="1" lang="ko-KR" altLang="en-US" dirty="0"/>
              <a:t>의 첫번째 주소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NSSA(The Number of SSAs) -&gt; </a:t>
            </a:r>
            <a:r>
              <a:rPr kumimoji="1" lang="ko-KR" altLang="en-US" dirty="0"/>
              <a:t>사용 가능한 </a:t>
            </a:r>
            <a:r>
              <a:rPr kumimoji="1" lang="en-US" altLang="ko-KR" dirty="0"/>
              <a:t>SSA</a:t>
            </a:r>
            <a:r>
              <a:rPr kumimoji="1" lang="ko-KR" altLang="en-US" dirty="0"/>
              <a:t>의 수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EPCM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PT field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PT_REG</a:t>
            </a:r>
            <a:r>
              <a:rPr kumimoji="1" lang="ko-KR" altLang="en-US" dirty="0"/>
              <a:t> 로 저장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※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Thread’s Execution Context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kumimoji="1" lang="en-US" altLang="ko-KR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ko-KR" altLang="en-US" sz="1800" dirty="0">
                <a:solidFill>
                  <a:schemeClr val="accent6">
                    <a:lumMod val="75000"/>
                  </a:schemeClr>
                </a:solidFill>
              </a:rPr>
              <a:t>범용 레지스터 및 </a:t>
            </a:r>
            <a:r>
              <a:rPr kumimoji="1" lang="en-US" altLang="ko-KR" sz="1800" dirty="0">
                <a:solidFill>
                  <a:schemeClr val="accent6">
                    <a:lumMod val="75000"/>
                  </a:schemeClr>
                </a:solidFill>
              </a:rPr>
              <a:t>XSAVE</a:t>
            </a:r>
            <a:r>
              <a:rPr kumimoji="1" lang="ko-KR" altLang="en-US" sz="1800" dirty="0">
                <a:solidFill>
                  <a:schemeClr val="accent6">
                    <a:lumMod val="75000"/>
                  </a:schemeClr>
                </a:solidFill>
              </a:rPr>
              <a:t> 명령어 결과</a:t>
            </a: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※ XSAVE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requested-feature bitmap(RFBM)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을 메모리에 저장</a:t>
            </a:r>
            <a:endParaRPr kumimoji="1"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B4B7A-3481-EA48-BE67-464D7413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68" y="2872122"/>
            <a:ext cx="2749112" cy="35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797616" y="1131469"/>
            <a:ext cx="7380430" cy="46676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2. SGX Memory Layout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3. SGX Enclave Life Cycle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>
          <a:xfrm>
            <a:off x="3797616" y="2780745"/>
            <a:ext cx="7380428" cy="481570"/>
          </a:xfrm>
        </p:spPr>
        <p:txBody>
          <a:bodyPr/>
          <a:lstStyle/>
          <a:p>
            <a:r>
              <a:rPr lang="en-US" altLang="ko-KR" dirty="0"/>
              <a:t>4. EPC Page Eviction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16" y="3708748"/>
            <a:ext cx="7380427" cy="481570"/>
          </a:xfrm>
        </p:spPr>
        <p:txBody>
          <a:bodyPr/>
          <a:lstStyle/>
          <a:p>
            <a:r>
              <a:rPr lang="en-US" altLang="ko-KR" dirty="0"/>
              <a:t>5. SGX Enclave Measurement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74A38D90-3D9F-D945-A609-9D1B9A8D77C0}"/>
              </a:ext>
            </a:extLst>
          </p:cNvPr>
          <p:cNvSpPr txBox="1">
            <a:spLocks/>
          </p:cNvSpPr>
          <p:nvPr/>
        </p:nvSpPr>
        <p:spPr>
          <a:xfrm>
            <a:off x="3797628" y="328446"/>
            <a:ext cx="7380426" cy="48491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 What is SGX</a:t>
            </a:r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8A3AE57C-B663-7E44-8888-873BA42BE45A}"/>
              </a:ext>
            </a:extLst>
          </p:cNvPr>
          <p:cNvSpPr txBox="1">
            <a:spLocks/>
          </p:cNvSpPr>
          <p:nvPr/>
        </p:nvSpPr>
        <p:spPr>
          <a:xfrm>
            <a:off x="3797616" y="4636751"/>
            <a:ext cx="7380426" cy="48157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6. SGX Enclave Versioning Support</a:t>
            </a:r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DB8112F-0DB1-CD4F-BE42-30371E6975B7}"/>
              </a:ext>
            </a:extLst>
          </p:cNvPr>
          <p:cNvSpPr txBox="1">
            <a:spLocks/>
          </p:cNvSpPr>
          <p:nvPr/>
        </p:nvSpPr>
        <p:spPr>
          <a:xfrm>
            <a:off x="3797616" y="5540747"/>
            <a:ext cx="7380426" cy="48157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7. SGX Software Attestation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5621B-8021-2940-BE8F-3B0917A3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2D2B40-D481-5E46-B9E4-8AC47FEB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25" y="1176500"/>
            <a:ext cx="10529350" cy="50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ECREATE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ECREATE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System S/W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ECREATE </a:t>
            </a:r>
            <a:r>
              <a:rPr kumimoji="1" lang="ko-KR" altLang="en-US" dirty="0"/>
              <a:t>실행 시 </a:t>
            </a:r>
            <a:r>
              <a:rPr kumimoji="1" lang="en-US" altLang="ko-KR" dirty="0"/>
              <a:t>Enclave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Free EPC Page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Enclave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SECS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u="sng" dirty="0"/>
              <a:t>non-EPC Page</a:t>
            </a:r>
            <a:r>
              <a:rPr kumimoji="1" lang="ko-KR" altLang="en-US" u="sng" dirty="0"/>
              <a:t> 정보를 이용해서 </a:t>
            </a:r>
            <a:r>
              <a:rPr kumimoji="1" lang="en-US" altLang="ko-KR" u="sng" dirty="0"/>
              <a:t>SECS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field</a:t>
            </a:r>
            <a:r>
              <a:rPr kumimoji="1" lang="ko-KR" altLang="en-US" u="sng" dirty="0" err="1"/>
              <a:t>를</a:t>
            </a:r>
            <a:r>
              <a:rPr kumimoji="1" lang="ko-KR" altLang="en-US" u="sng" dirty="0"/>
              <a:t> 초기화</a:t>
            </a:r>
            <a:endParaRPr kumimoji="1" lang="en-US" altLang="ko-KR" u="sng" dirty="0"/>
          </a:p>
          <a:p>
            <a:pPr marL="457200" lvl="1" indent="0">
              <a:buNone/>
            </a:pPr>
            <a:r>
              <a:rPr kumimoji="1" lang="en-US" altLang="ko-KR" dirty="0"/>
              <a:t>Architecture Layout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SECS field </a:t>
            </a:r>
            <a:r>
              <a:rPr kumimoji="1" lang="ko-KR" altLang="en-US" dirty="0"/>
              <a:t>값 지정</a:t>
            </a:r>
            <a:r>
              <a:rPr kumimoji="1" lang="en-US" altLang="ko-KR" dirty="0"/>
              <a:t>(SIZE, BASEADDR)</a:t>
            </a:r>
          </a:p>
          <a:p>
            <a:pPr marL="457200" lvl="1" indent="0">
              <a:buNone/>
            </a:pPr>
            <a:r>
              <a:rPr kumimoji="1" lang="ko-KR" altLang="en-US" dirty="0"/>
              <a:t>생성된 </a:t>
            </a:r>
            <a:r>
              <a:rPr kumimoji="1" lang="en-US" altLang="ko-KR" dirty="0"/>
              <a:t>EPC Page </a:t>
            </a:r>
            <a:r>
              <a:rPr kumimoji="1" lang="ko-KR" altLang="en-US" dirty="0"/>
              <a:t>유효성 검사 </a:t>
            </a:r>
            <a:r>
              <a:rPr kumimoji="1" lang="en-US" altLang="ko-KR" dirty="0"/>
              <a:t>(2^n)</a:t>
            </a:r>
          </a:p>
          <a:p>
            <a:pPr marL="457200" lvl="1" indent="0">
              <a:buNone/>
            </a:pPr>
            <a:r>
              <a:rPr kumimoji="1" lang="en-US" altLang="ko-KR" dirty="0"/>
              <a:t>SECE-&gt;ATTRIBUTES-&gt;INIT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로 설정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8954814" y="4162097"/>
            <a:ext cx="70265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44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EADD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EADD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초기 </a:t>
            </a:r>
            <a:r>
              <a:rPr kumimoji="1" lang="en-US" altLang="ko-KR" dirty="0"/>
              <a:t>Enclave Code &amp; Data</a:t>
            </a:r>
            <a:r>
              <a:rPr kumimoji="1" lang="ko-KR" altLang="en-US" dirty="0"/>
              <a:t> 로드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PAGEINFO </a:t>
            </a:r>
            <a:r>
              <a:rPr kumimoji="1" lang="ko-KR" altLang="en-US" dirty="0"/>
              <a:t>구조에서 입력 </a:t>
            </a:r>
            <a:r>
              <a:rPr kumimoji="1" lang="en-US" altLang="ko-KR" dirty="0"/>
              <a:t>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읽어옴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입력값</a:t>
            </a:r>
            <a:r>
              <a:rPr kumimoji="1" lang="ko-KR" altLang="en-US" dirty="0"/>
              <a:t> 검증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SECS</a:t>
            </a:r>
            <a:r>
              <a:rPr kumimoji="1" lang="ko-KR" altLang="en-US" sz="2000" dirty="0">
                <a:solidFill>
                  <a:srgbClr val="FF0000"/>
                </a:solidFill>
              </a:rPr>
              <a:t>가 이미 존재할 때 </a:t>
            </a:r>
            <a:r>
              <a:rPr kumimoji="1" lang="en-US" altLang="ko-KR" sz="2000" dirty="0">
                <a:solidFill>
                  <a:srgbClr val="FF0000"/>
                </a:solidFill>
              </a:rPr>
              <a:t>EADD</a:t>
            </a:r>
            <a:r>
              <a:rPr kumimoji="1" lang="ko-KR" altLang="en-US" sz="2000" dirty="0">
                <a:solidFill>
                  <a:srgbClr val="FF0000"/>
                </a:solidFill>
              </a:rPr>
              <a:t> 사용하면 </a:t>
            </a:r>
            <a:r>
              <a:rPr kumimoji="1" lang="en-US" altLang="ko-KR" sz="2000" dirty="0">
                <a:solidFill>
                  <a:srgbClr val="FF0000"/>
                </a:solidFill>
              </a:rPr>
              <a:t>fault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</a:t>
            </a:r>
            <a:r>
              <a:rPr kumimoji="1" lang="ko-KR" altLang="en-US" sz="2000" dirty="0">
                <a:solidFill>
                  <a:srgbClr val="FF0000"/>
                </a:solidFill>
              </a:rPr>
              <a:t>이미 할당된 </a:t>
            </a:r>
            <a:r>
              <a:rPr kumimoji="1" lang="en-US" altLang="ko-KR" sz="2000" dirty="0">
                <a:solidFill>
                  <a:srgbClr val="FF0000"/>
                </a:solidFill>
              </a:rPr>
              <a:t>EPC Page</a:t>
            </a:r>
            <a:r>
              <a:rPr kumimoji="1" lang="ko-KR" altLang="en-US" sz="2000" dirty="0">
                <a:solidFill>
                  <a:srgbClr val="FF0000"/>
                </a:solidFill>
              </a:rPr>
              <a:t>에 </a:t>
            </a:r>
            <a:r>
              <a:rPr kumimoji="1" lang="en-US" altLang="ko-KR" sz="2000" dirty="0">
                <a:solidFill>
                  <a:srgbClr val="FF0000"/>
                </a:solidFill>
              </a:rPr>
              <a:t>EADD</a:t>
            </a:r>
            <a:r>
              <a:rPr kumimoji="1" lang="ko-KR" altLang="en-US" sz="2000" dirty="0">
                <a:solidFill>
                  <a:srgbClr val="FF0000"/>
                </a:solidFill>
              </a:rPr>
              <a:t> 사용시 </a:t>
            </a:r>
            <a:r>
              <a:rPr kumimoji="1" lang="en-US" altLang="ko-KR" sz="2000" dirty="0">
                <a:solidFill>
                  <a:srgbClr val="FF0000"/>
                </a:solidFill>
              </a:rPr>
              <a:t>fault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Page</a:t>
            </a:r>
            <a:r>
              <a:rPr kumimoji="1" lang="ko-KR" altLang="en-US" sz="2000" dirty="0">
                <a:solidFill>
                  <a:srgbClr val="FF0000"/>
                </a:solidFill>
              </a:rPr>
              <a:t>의 </a:t>
            </a:r>
            <a:r>
              <a:rPr kumimoji="1" lang="ko-KR" altLang="en-US" sz="2000" dirty="0" err="1">
                <a:solidFill>
                  <a:srgbClr val="FF0000"/>
                </a:solidFill>
              </a:rPr>
              <a:t>가상주소가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ELRANGE</a:t>
            </a:r>
            <a:r>
              <a:rPr kumimoji="1" lang="ko-KR" altLang="en-US" sz="2000" dirty="0">
                <a:solidFill>
                  <a:srgbClr val="FF0000"/>
                </a:solidFill>
              </a:rPr>
              <a:t>내에 있는지 확인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1800" dirty="0"/>
              <a:t>LINADDR : </a:t>
            </a:r>
            <a:r>
              <a:rPr kumimoji="1" lang="ko-KR" altLang="en-US" sz="1800" dirty="0"/>
              <a:t>할당된 </a:t>
            </a:r>
            <a:r>
              <a:rPr kumimoji="1" lang="en-US" altLang="ko-KR" sz="1800" dirty="0"/>
              <a:t>EPC Page </a:t>
            </a:r>
            <a:r>
              <a:rPr kumimoji="1" lang="ko-KR" altLang="en-US" sz="1800" dirty="0"/>
              <a:t>가상 주소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sz="1800" dirty="0"/>
              <a:t>SRCPGE : </a:t>
            </a:r>
            <a:r>
              <a:rPr kumimoji="1" lang="ko-KR" altLang="en-US" sz="1800" dirty="0"/>
              <a:t>내용을 </a:t>
            </a:r>
            <a:r>
              <a:rPr kumimoji="1" lang="en-US" altLang="ko-KR" sz="1800" dirty="0"/>
              <a:t>EPC Page</a:t>
            </a:r>
            <a:r>
              <a:rPr kumimoji="1" lang="ko-KR" altLang="en-US" sz="1800" dirty="0"/>
              <a:t>로 복사할 </a:t>
            </a:r>
            <a:r>
              <a:rPr kumimoji="1" lang="en-US" altLang="ko-KR" sz="1800" dirty="0"/>
              <a:t>non-EPC Page </a:t>
            </a:r>
            <a:r>
              <a:rPr kumimoji="1" lang="ko-KR" altLang="en-US" sz="1800" dirty="0"/>
              <a:t>가상 주소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sz="1800" dirty="0"/>
              <a:t>SECS : Page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소유한 </a:t>
            </a:r>
            <a:r>
              <a:rPr kumimoji="1" lang="en-US" altLang="ko-KR" sz="1800" dirty="0"/>
              <a:t>Enclave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SECS </a:t>
            </a:r>
            <a:r>
              <a:rPr kumimoji="1" lang="ko-KR" altLang="en-US" sz="1800" dirty="0"/>
              <a:t>가상 주소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sz="1800" dirty="0"/>
              <a:t>SECINFO : EPCM </a:t>
            </a:r>
            <a:r>
              <a:rPr kumimoji="1" lang="ko-KR" altLang="en-US" sz="1800" dirty="0"/>
              <a:t>의 가상 주소</a:t>
            </a:r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11351172" y="4193627"/>
            <a:ext cx="568492" cy="17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78B43F-D1B6-074C-96DC-BD130A2A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862" y="1091175"/>
            <a:ext cx="3361310" cy="27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EINIT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EINIT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EINIT </a:t>
            </a:r>
            <a:r>
              <a:rPr kumimoji="1" lang="ko-KR" altLang="en-US" dirty="0"/>
              <a:t>명령어 끝난 뒤 </a:t>
            </a:r>
            <a:r>
              <a:rPr kumimoji="1" lang="en-US" altLang="ko-KR" dirty="0"/>
              <a:t>SECE-&gt;ATTRIBUTES-&gt;INIT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INIT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 설정된 후 </a:t>
            </a:r>
            <a:r>
              <a:rPr kumimoji="1" lang="en-US" altLang="ko-KR" dirty="0"/>
              <a:t>EADD </a:t>
            </a:r>
            <a:r>
              <a:rPr kumimoji="1" lang="ko-KR" altLang="en-US" dirty="0"/>
              <a:t>호출 </a:t>
            </a:r>
            <a:r>
              <a:rPr kumimoji="1" lang="en-US" altLang="ko-KR" dirty="0"/>
              <a:t>X</a:t>
            </a:r>
          </a:p>
          <a:p>
            <a:pPr marL="457200" lvl="1" indent="0">
              <a:buNone/>
            </a:pPr>
            <a:r>
              <a:rPr kumimoji="1" lang="en-US" altLang="ko-KR" dirty="0"/>
              <a:t>EINIT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TOKEN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Launch Enclave</a:t>
            </a:r>
            <a:r>
              <a:rPr kumimoji="1" lang="ko-KR" altLang="en-US" dirty="0"/>
              <a:t>에서 받아야함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Measurement </a:t>
            </a:r>
            <a:r>
              <a:rPr kumimoji="1" lang="ko-KR" altLang="en-US" dirty="0"/>
              <a:t>값 확정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변경 불가</a:t>
            </a:r>
            <a:r>
              <a:rPr kumimoji="1" lang="en-US" altLang="ko-KR" dirty="0"/>
              <a:t>)</a:t>
            </a:r>
            <a:endParaRPr kumimoji="1" lang="en-US" altLang="ko-KR" sz="28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Launch Enclave(LE)</a:t>
            </a:r>
          </a:p>
          <a:p>
            <a:pPr marL="457200" lvl="1" indent="0">
              <a:buNone/>
            </a:pPr>
            <a:r>
              <a:rPr kumimoji="1" lang="en-US" altLang="ko-KR" sz="2000" dirty="0"/>
              <a:t>	</a:t>
            </a:r>
            <a:r>
              <a:rPr kumimoji="1" lang="en-US" altLang="ko-KR" sz="1800" dirty="0"/>
              <a:t>Intel</a:t>
            </a:r>
            <a:r>
              <a:rPr kumimoji="1" lang="ko-KR" altLang="en-US" sz="1800" dirty="0"/>
              <a:t>에서 제공하는 </a:t>
            </a:r>
            <a:r>
              <a:rPr kumimoji="1" lang="en-US" altLang="ko-KR" sz="1800" dirty="0"/>
              <a:t>Privileged Enclave</a:t>
            </a:r>
          </a:p>
          <a:p>
            <a:pPr marL="457200" lvl="1" indent="0">
              <a:buNone/>
            </a:pPr>
            <a:r>
              <a:rPr kumimoji="1" lang="en-US" altLang="ko-KR" sz="1800" dirty="0"/>
              <a:t>	</a:t>
            </a:r>
            <a:r>
              <a:rPr kumimoji="1" lang="ko-KR" altLang="en-US" sz="1800" dirty="0" err="1"/>
              <a:t>하드코딩된</a:t>
            </a:r>
            <a:r>
              <a:rPr kumimoji="1" lang="ko-KR" altLang="en-US" sz="1800" dirty="0"/>
              <a:t> 특수 </a:t>
            </a:r>
            <a:r>
              <a:rPr kumimoji="1" lang="en-US" altLang="ko-KR" sz="1800" dirty="0"/>
              <a:t>Key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이용하여 서명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10373709" y="4745421"/>
            <a:ext cx="472967" cy="189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68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EREMOVE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EREMOVE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사용된 </a:t>
            </a:r>
            <a:r>
              <a:rPr kumimoji="1" lang="en-US" altLang="ko-KR" dirty="0"/>
              <a:t>EPC Page </a:t>
            </a:r>
            <a:r>
              <a:rPr kumimoji="1" lang="ko-KR" altLang="en-US" dirty="0"/>
              <a:t>할당 해제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EPCM-&gt;VALID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실행하는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 확인 후 없으면 </a:t>
            </a:r>
            <a:r>
              <a:rPr kumimoji="1" lang="en-US" altLang="ko-KR" dirty="0"/>
              <a:t>SECS </a:t>
            </a:r>
            <a:r>
              <a:rPr kumimoji="1" lang="ko-KR" altLang="en-US" dirty="0"/>
              <a:t>할당 해제를 끝으로 해제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9017875" y="4808483"/>
            <a:ext cx="756746" cy="204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132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EENTER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EENTER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</a:t>
            </a:r>
            <a:r>
              <a:rPr kumimoji="1" lang="ko-KR" altLang="en-US" dirty="0"/>
              <a:t>코드에 제어된 </a:t>
            </a:r>
            <a:r>
              <a:rPr kumimoji="1" lang="en-US" altLang="ko-KR" dirty="0"/>
              <a:t>Jump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Mode</a:t>
            </a:r>
            <a:r>
              <a:rPr kumimoji="1" lang="ko-KR" altLang="en-US" dirty="0"/>
              <a:t>로 전환 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ring 0</a:t>
            </a:r>
            <a:r>
              <a:rPr kumimoji="1" lang="ko-KR" altLang="en-US" sz="2000" dirty="0">
                <a:solidFill>
                  <a:srgbClr val="FF0000"/>
                </a:solidFill>
              </a:rPr>
              <a:t>가 아닌 </a:t>
            </a:r>
            <a:r>
              <a:rPr kumimoji="1" lang="en-US" altLang="ko-KR" sz="2000" dirty="0">
                <a:solidFill>
                  <a:srgbClr val="FF0000"/>
                </a:solidFill>
              </a:rPr>
              <a:t>ring 3</a:t>
            </a:r>
            <a:r>
              <a:rPr kumimoji="1" lang="ko-KR" altLang="en-US" sz="2000" dirty="0">
                <a:solidFill>
                  <a:srgbClr val="FF0000"/>
                </a:solidFill>
              </a:rPr>
              <a:t>의 </a:t>
            </a:r>
            <a:r>
              <a:rPr kumimoji="1" lang="en-US" altLang="ko-KR" sz="2000" dirty="0">
                <a:solidFill>
                  <a:srgbClr val="FF0000"/>
                </a:solidFill>
              </a:rPr>
              <a:t>Enclave Mode</a:t>
            </a:r>
          </a:p>
          <a:p>
            <a:pPr marL="457200" lvl="1" indent="0">
              <a:buNone/>
            </a:pPr>
            <a:r>
              <a:rPr kumimoji="1" lang="en-US" altLang="ko-KR" dirty="0"/>
              <a:t>TCS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입력으로 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TCS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not busy, NSSA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이상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RIP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OENTRY</a:t>
            </a:r>
            <a:r>
              <a:rPr kumimoji="1" lang="ko-KR" altLang="en-US" dirty="0"/>
              <a:t>로 설정</a:t>
            </a:r>
            <a:r>
              <a:rPr kumimoji="1" lang="en-US" altLang="ko-KR" dirty="0"/>
              <a:t>(Entry</a:t>
            </a:r>
            <a:r>
              <a:rPr kumimoji="1" lang="ko-KR" altLang="en-US" dirty="0"/>
              <a:t> </a:t>
            </a:r>
            <a:r>
              <a:rPr kumimoji="1" lang="en-US" altLang="ko-KR" dirty="0"/>
              <a:t>Point)</a:t>
            </a:r>
          </a:p>
          <a:p>
            <a:pPr marL="457200" lvl="1" indent="0">
              <a:buNone/>
            </a:pPr>
            <a:r>
              <a:rPr kumimoji="1" lang="en-US" altLang="ko-KR" dirty="0"/>
              <a:t>XFRM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XCR0 </a:t>
            </a:r>
            <a:r>
              <a:rPr kumimoji="1" lang="ko-KR" altLang="en-US" dirty="0"/>
              <a:t>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/>
              <a:t>Architecture feature </a:t>
            </a:r>
            <a:r>
              <a:rPr kumimoji="1" lang="ko-KR" altLang="en-US" sz="2000" dirty="0"/>
              <a:t>제어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FS, GS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이용해서 </a:t>
            </a:r>
            <a:r>
              <a:rPr kumimoji="1" lang="en-US" altLang="ko-KR" sz="2000" dirty="0"/>
              <a:t>TLS </a:t>
            </a:r>
            <a:r>
              <a:rPr kumimoji="1" lang="ko-KR" altLang="en-US" sz="2000" dirty="0"/>
              <a:t>구현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EENTER </a:t>
            </a:r>
            <a:r>
              <a:rPr kumimoji="1" lang="ko-KR" altLang="en-US" sz="2000" dirty="0"/>
              <a:t>다음 명령어를 </a:t>
            </a:r>
            <a:r>
              <a:rPr kumimoji="1" lang="en-US" altLang="ko-KR" sz="2000" dirty="0">
                <a:solidFill>
                  <a:srgbClr val="FF0000"/>
                </a:solidFill>
              </a:rPr>
              <a:t>RCX</a:t>
            </a:r>
            <a:r>
              <a:rPr kumimoji="1" lang="ko-KR" altLang="en-US" sz="2000" dirty="0"/>
              <a:t> 저장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레지스터 이전 값 백업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(DRAM??)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9042608" y="5202621"/>
            <a:ext cx="668951" cy="141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7ADE1-EE70-794A-8392-48C76439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72" y="4038491"/>
            <a:ext cx="2540547" cy="201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CFA03-9358-154E-BAF4-D846F75D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900" y="1061218"/>
            <a:ext cx="2294698" cy="28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2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EEXIT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EEXIT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Mode</a:t>
            </a:r>
            <a:r>
              <a:rPr kumimoji="1" lang="ko-KR" altLang="en-US" dirty="0"/>
              <a:t>일 경우만 실행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olidFill>
                  <a:srgbClr val="FF0000"/>
                </a:solidFill>
              </a:rPr>
              <a:t>RBX</a:t>
            </a:r>
            <a:r>
              <a:rPr kumimoji="1" lang="ko-KR" altLang="en-US" dirty="0"/>
              <a:t>에서 읽은 값으로 </a:t>
            </a:r>
            <a:r>
              <a:rPr kumimoji="1" lang="en-US" altLang="ko-KR" dirty="0"/>
              <a:t>RIP(</a:t>
            </a:r>
            <a:r>
              <a:rPr kumimoji="1" lang="ko-KR" altLang="en-US" dirty="0"/>
              <a:t>명령어 레지스터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EENTER</a:t>
            </a:r>
            <a:r>
              <a:rPr kumimoji="1" lang="ko-KR" altLang="en-US" dirty="0"/>
              <a:t> 수행 시 저장한 레지스터 값 불러옴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1800" dirty="0">
                <a:solidFill>
                  <a:srgbClr val="FF0000"/>
                </a:solidFill>
              </a:rPr>
              <a:t>!!</a:t>
            </a:r>
            <a:r>
              <a:rPr kumimoji="1" lang="ko-KR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ko-KR" sz="1800" dirty="0">
                <a:solidFill>
                  <a:srgbClr val="FF0000"/>
                </a:solidFill>
              </a:rPr>
              <a:t>EEXIT</a:t>
            </a:r>
            <a:r>
              <a:rPr kumimoji="1" lang="ko-KR" altLang="en-US" sz="1800" dirty="0">
                <a:solidFill>
                  <a:srgbClr val="FF0000"/>
                </a:solidFill>
              </a:rPr>
              <a:t>은 레지스터 수정을 따로 안하기 때문에 </a:t>
            </a:r>
            <a:r>
              <a:rPr kumimoji="1" lang="en-US" altLang="ko-KR" sz="1800" dirty="0">
                <a:solidFill>
                  <a:srgbClr val="FF0000"/>
                </a:solidFill>
              </a:rPr>
              <a:t>EENTER</a:t>
            </a:r>
            <a:r>
              <a:rPr kumimoji="1" lang="ko-KR" altLang="en-US" sz="1800" dirty="0">
                <a:solidFill>
                  <a:srgbClr val="FF0000"/>
                </a:solidFill>
              </a:rPr>
              <a:t>가 끝날 때 레지스터에 남은 비밀 </a:t>
            </a:r>
            <a:r>
              <a:rPr kumimoji="1" lang="ko-KR" altLang="en-US" sz="1800" dirty="0" err="1">
                <a:solidFill>
                  <a:srgbClr val="FF0000"/>
                </a:solidFill>
              </a:rPr>
              <a:t>제거해야함</a:t>
            </a:r>
            <a:r>
              <a:rPr kumimoji="1" lang="ko-KR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ko-KR" sz="1800" dirty="0">
                <a:solidFill>
                  <a:srgbClr val="FF0000"/>
                </a:solidFill>
              </a:rPr>
              <a:t>!!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F519C-FC4A-854B-A645-A3D89720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19" y="4038491"/>
            <a:ext cx="4518271" cy="2171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B6D49B-7A95-9242-8924-5BFD11105F68}"/>
              </a:ext>
            </a:extLst>
          </p:cNvPr>
          <p:cNvSpPr/>
          <p:nvPr/>
        </p:nvSpPr>
        <p:spPr>
          <a:xfrm>
            <a:off x="9042608" y="5603000"/>
            <a:ext cx="668951" cy="102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916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AEX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AEX (Asynchronous Enclave Exit)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Mode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H/W Exception </a:t>
            </a:r>
            <a:r>
              <a:rPr kumimoji="1" lang="ko-KR" altLang="en-US" dirty="0"/>
              <a:t>발생 시 바로 </a:t>
            </a:r>
            <a:r>
              <a:rPr kumimoji="1" lang="en-US" altLang="ko-KR" dirty="0"/>
              <a:t>Handler </a:t>
            </a:r>
            <a:r>
              <a:rPr kumimoji="1" lang="ko-KR" altLang="en-US" dirty="0"/>
              <a:t>호출  </a:t>
            </a:r>
            <a:r>
              <a:rPr kumimoji="1" lang="en-US" altLang="ko-KR" dirty="0"/>
              <a:t>X</a:t>
            </a:r>
          </a:p>
          <a:p>
            <a:pPr marL="457200" lvl="1" indent="0">
              <a:buNone/>
            </a:pPr>
            <a:r>
              <a:rPr kumimoji="1" lang="en-US" altLang="ko-KR" dirty="0"/>
              <a:t>AEX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en-US" altLang="ko-KR" dirty="0"/>
              <a:t>Enclave Execution Context</a:t>
            </a:r>
            <a:r>
              <a:rPr kumimoji="1" lang="ko-KR" altLang="en-US" dirty="0"/>
              <a:t> 저장 </a:t>
            </a:r>
            <a:r>
              <a:rPr kumimoji="1" lang="en-US" altLang="ko-KR" dirty="0"/>
              <a:t>(SSA)</a:t>
            </a:r>
          </a:p>
          <a:p>
            <a:pPr marL="457200" lvl="1" indent="0">
              <a:buNone/>
            </a:pPr>
            <a:r>
              <a:rPr kumimoji="1" lang="en-US" altLang="ko-KR" dirty="0"/>
              <a:t>SSA</a:t>
            </a:r>
            <a:r>
              <a:rPr kumimoji="1" lang="ko-KR" altLang="en-US" dirty="0"/>
              <a:t>에 저장 후 남은 비밀들 삭제 후 </a:t>
            </a:r>
            <a:r>
              <a:rPr kumimoji="1" lang="en-US" altLang="ko-KR" dirty="0"/>
              <a:t>Enclave Mode </a:t>
            </a:r>
            <a:r>
              <a:rPr kumimoji="1" lang="ko-KR" altLang="en-US" dirty="0"/>
              <a:t>종료</a:t>
            </a:r>
            <a:endParaRPr kumimoji="1" lang="en-US" altLang="ko-KR" dirty="0"/>
          </a:p>
          <a:p>
            <a:pPr marL="457200" lvl="1" indent="0">
              <a:buNone/>
            </a:pPr>
            <a:br>
              <a:rPr kumimoji="1" lang="en-US" altLang="ko-KR" dirty="0"/>
            </a:br>
            <a:r>
              <a:rPr kumimoji="1" lang="en-US" altLang="ko-KR" dirty="0"/>
              <a:t>EENTER </a:t>
            </a:r>
            <a:r>
              <a:rPr kumimoji="1" lang="ko-KR" altLang="en-US" dirty="0"/>
              <a:t>명령어 수행 시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/>
              <a:t>H/W Exception Handler</a:t>
            </a:r>
            <a:r>
              <a:rPr kumimoji="1" lang="ko-KR" altLang="en-US" sz="2000" dirty="0"/>
              <a:t>가 </a:t>
            </a:r>
            <a:r>
              <a:rPr kumimoji="1" lang="en-US" altLang="ko-KR" sz="2000" dirty="0"/>
              <a:t>Asynchronous Exit Handler</a:t>
            </a:r>
            <a:r>
              <a:rPr kumimoji="1" lang="ko-KR" altLang="en-US" sz="2000" dirty="0"/>
              <a:t>로 </a:t>
            </a:r>
            <a:r>
              <a:rPr kumimoji="1" lang="en-US" altLang="ko-KR" sz="2000" dirty="0"/>
              <a:t>return</a:t>
            </a:r>
          </a:p>
          <a:p>
            <a:pPr marL="457200" lvl="1" indent="0">
              <a:buNone/>
            </a:pPr>
            <a:r>
              <a:rPr kumimoji="1" lang="en-US" altLang="ko-KR" sz="2000" dirty="0"/>
              <a:t>	AEP(handler Pointer)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RCX</a:t>
            </a:r>
            <a:r>
              <a:rPr kumimoji="1" lang="ko-KR" altLang="en-US" sz="2000" dirty="0"/>
              <a:t> 값에 저장 후 </a:t>
            </a:r>
            <a:r>
              <a:rPr kumimoji="1" lang="en-US" altLang="ko-KR" sz="2000" dirty="0"/>
              <a:t>SSA AEP</a:t>
            </a:r>
            <a:r>
              <a:rPr kumimoji="1" lang="ko-KR" altLang="en-US" sz="2000" dirty="0"/>
              <a:t>로 전달 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	RSP, RBP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SSA</a:t>
            </a:r>
            <a:r>
              <a:rPr kumimoji="1" lang="ko-KR" altLang="en-US" sz="2000" dirty="0"/>
              <a:t>에 저장</a:t>
            </a: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B9A0C-F843-DD47-BE80-90EB805B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331" y="1174337"/>
            <a:ext cx="2701159" cy="2925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2A76E-EDB9-F147-8C16-E54C0BA2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428" y="4407748"/>
            <a:ext cx="3750062" cy="180255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2FF6C4-DCB4-C346-BDE4-8838EDD367A8}"/>
              </a:ext>
            </a:extLst>
          </p:cNvPr>
          <p:cNvSpPr/>
          <p:nvPr/>
        </p:nvSpPr>
        <p:spPr>
          <a:xfrm>
            <a:off x="9514508" y="5823717"/>
            <a:ext cx="668951" cy="102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22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SGX Enclave Life Cycle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ERESUME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ERESUME</a:t>
            </a: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H/W Exception </a:t>
            </a:r>
            <a:r>
              <a:rPr kumimoji="1" lang="ko-KR" altLang="en-US" dirty="0"/>
              <a:t>실행 후 </a:t>
            </a:r>
            <a:r>
              <a:rPr kumimoji="1" lang="en-US" altLang="ko-KR" dirty="0"/>
              <a:t>AEP</a:t>
            </a:r>
            <a:r>
              <a:rPr kumimoji="1" lang="ko-KR" altLang="en-US" dirty="0"/>
              <a:t>에 저장한 </a:t>
            </a:r>
            <a:r>
              <a:rPr kumimoji="1" lang="en-US" altLang="ko-KR" dirty="0"/>
              <a:t>Asynchronous exit handler</a:t>
            </a:r>
            <a:r>
              <a:rPr kumimoji="1" lang="ko-KR" altLang="en-US" dirty="0"/>
              <a:t>로 분기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Asynchronous exit handler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ERESUME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Mode</a:t>
            </a:r>
            <a:r>
              <a:rPr kumimoji="1" lang="ko-KR" altLang="en-US" dirty="0"/>
              <a:t>로 전환 및 중단된 계산 다시 시작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SSA</a:t>
            </a:r>
            <a:r>
              <a:rPr kumimoji="1" lang="ko-KR" altLang="en-US" dirty="0"/>
              <a:t>에 백업된 </a:t>
            </a:r>
            <a:r>
              <a:rPr kumimoji="1" lang="en-US" altLang="ko-KR" dirty="0"/>
              <a:t>Execution Context</a:t>
            </a:r>
            <a:r>
              <a:rPr kumimoji="1" lang="ko-KR" altLang="en-US" dirty="0"/>
              <a:t> 복원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EENTER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ERESUME </a:t>
            </a:r>
            <a:r>
              <a:rPr kumimoji="1" lang="ko-KR" altLang="en-US" dirty="0"/>
              <a:t>명령은 </a:t>
            </a:r>
            <a:r>
              <a:rPr kumimoji="1" lang="en-US" altLang="ko-KR" dirty="0"/>
              <a:t>SSA</a:t>
            </a:r>
            <a:r>
              <a:rPr kumimoji="1" lang="ko-KR" altLang="en-US" dirty="0"/>
              <a:t>의 내용 유무를 제외하고 동일한 메커니즘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olidFill>
                  <a:srgbClr val="FF0000"/>
                </a:solidFill>
              </a:rPr>
              <a:t>EENTER     -&gt;  CSSA &lt; NNSA </a:t>
            </a: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rgbClr val="FF0000"/>
                </a:solidFill>
              </a:rPr>
              <a:t>ERESUME  -&gt;  CSSA != 0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F01452-2A84-0C46-8C20-6A57AA01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70" y="4387756"/>
            <a:ext cx="3750062" cy="180255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06DFA73-C958-D649-83A0-AB4EFC3CA144}"/>
              </a:ext>
            </a:extLst>
          </p:cNvPr>
          <p:cNvSpPr/>
          <p:nvPr/>
        </p:nvSpPr>
        <p:spPr>
          <a:xfrm>
            <a:off x="9441050" y="5462453"/>
            <a:ext cx="668951" cy="102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11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EPC Page Eviction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 Swapping,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Eviction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Page Swapping (Paging)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OS</a:t>
            </a:r>
            <a:r>
              <a:rPr kumimoji="1" lang="ko-KR" altLang="en-US" dirty="0"/>
              <a:t>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이 비활성화 어플리케이션의 메모리를 </a:t>
            </a:r>
            <a:r>
              <a:rPr kumimoji="1" lang="en-US" altLang="ko-KR" dirty="0"/>
              <a:t>Disk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부족한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 자원을 효과적으로 사용 가능한 메커니즘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EPC Page Eviction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OS</a:t>
            </a:r>
            <a:r>
              <a:rPr kumimoji="1" lang="ko-KR" altLang="en-US" dirty="0"/>
              <a:t>와 동일한 방법으로 </a:t>
            </a:r>
            <a:r>
              <a:rPr kumimoji="1" lang="en-US" altLang="ko-KR" dirty="0"/>
              <a:t>Paging</a:t>
            </a:r>
            <a:r>
              <a:rPr kumimoji="1" lang="ko-KR" altLang="en-US" dirty="0"/>
              <a:t> 불가능</a:t>
            </a:r>
            <a:r>
              <a:rPr kumimoji="1" lang="en-US" altLang="ko-KR" dirty="0"/>
              <a:t>(EPC</a:t>
            </a:r>
            <a:r>
              <a:rPr kumimoji="1" lang="ko-KR" altLang="en-US" dirty="0"/>
              <a:t>는 보호되는 데이터이기 때문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PRM </a:t>
            </a:r>
            <a:r>
              <a:rPr kumimoji="1" lang="ko-KR" altLang="en-US" dirty="0"/>
              <a:t>범위의 </a:t>
            </a:r>
            <a:r>
              <a:rPr kumimoji="1" lang="en-US" altLang="ko-KR" dirty="0"/>
              <a:t>EPC Page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PRM</a:t>
            </a:r>
            <a:r>
              <a:rPr kumimoji="1" lang="ko-KR" altLang="en-US" dirty="0"/>
              <a:t> 외부로 </a:t>
            </a:r>
            <a:r>
              <a:rPr kumimoji="1" lang="en-US" altLang="ko-KR" dirty="0"/>
              <a:t>evict</a:t>
            </a:r>
            <a:r>
              <a:rPr kumimoji="1" lang="ko-KR" altLang="en-US" dirty="0"/>
              <a:t> 후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Paging </a:t>
            </a:r>
            <a:r>
              <a:rPr kumimoji="1" lang="ko-KR" altLang="en-US" dirty="0"/>
              <a:t>메커니즘 사용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FAA91D-7419-344A-8FE0-24E4A754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49" y="2620782"/>
            <a:ext cx="3226631" cy="1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0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D4546-9351-684F-8A80-1D34F039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CF4DE-AB91-9F42-9AD6-B9E3A087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201300"/>
            <a:ext cx="2120891" cy="2159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CCA57-19FF-E244-9765-B259E5E7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941" y="3591910"/>
            <a:ext cx="2311619" cy="2046989"/>
          </a:xfrm>
          <a:prstGeom prst="rect">
            <a:avLst/>
          </a:prstGeom>
        </p:spPr>
      </p:pic>
      <p:sp>
        <p:nvSpPr>
          <p:cNvPr id="6" name="왼쪽/오른쪽 화살표[L] 5">
            <a:extLst>
              <a:ext uri="{FF2B5EF4-FFF2-40B4-BE49-F238E27FC236}">
                <a16:creationId xmlns:a16="http://schemas.microsoft.com/office/drawing/2014/main" id="{BD18F8A5-A81D-E847-BB42-3CCDB7C39536}"/>
              </a:ext>
            </a:extLst>
          </p:cNvPr>
          <p:cNvSpPr/>
          <p:nvPr/>
        </p:nvSpPr>
        <p:spPr>
          <a:xfrm rot="1966301">
            <a:off x="2532835" y="3345298"/>
            <a:ext cx="1407354" cy="493225"/>
          </a:xfrm>
          <a:prstGeom prst="leftRightArrow">
            <a:avLst>
              <a:gd name="adj1" fmla="val 1215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5596B6-EC81-8446-86E3-B92C106A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240" y="1279961"/>
            <a:ext cx="1591125" cy="1321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9E51C4-B056-9F49-9146-DDCB40CDF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324" y="3340640"/>
            <a:ext cx="1287298" cy="1037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5EAB7-827C-6049-8099-FC67F9BBF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240" y="5117872"/>
            <a:ext cx="1287298" cy="1200872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55C6D34-EAAB-C648-8DE7-C76713738EE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061104" y="1940636"/>
            <a:ext cx="2058136" cy="1918955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D9C767E-C602-254A-8174-630B5AB6F8D5}"/>
              </a:ext>
            </a:extLst>
          </p:cNvPr>
          <p:cNvCxnSpPr>
            <a:cxnSpLocks/>
          </p:cNvCxnSpPr>
          <p:nvPr/>
        </p:nvCxnSpPr>
        <p:spPr>
          <a:xfrm>
            <a:off x="6096000" y="5223310"/>
            <a:ext cx="2023240" cy="941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10E4E33-7536-F242-A40F-0EAEE65D1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2311" y="3429000"/>
            <a:ext cx="961373" cy="744159"/>
          </a:xfrm>
          <a:prstGeom prst="rect">
            <a:avLst/>
          </a:prstGeom>
        </p:spPr>
      </p:pic>
      <p:sp>
        <p:nvSpPr>
          <p:cNvPr id="21" name="위쪽/아래쪽 화살표[U] 20">
            <a:extLst>
              <a:ext uri="{FF2B5EF4-FFF2-40B4-BE49-F238E27FC236}">
                <a16:creationId xmlns:a16="http://schemas.microsoft.com/office/drawing/2014/main" id="{B7E36AF4-51F7-094B-9168-A141301C91DD}"/>
              </a:ext>
            </a:extLst>
          </p:cNvPr>
          <p:cNvSpPr/>
          <p:nvPr/>
        </p:nvSpPr>
        <p:spPr>
          <a:xfrm>
            <a:off x="9996846" y="1279962"/>
            <a:ext cx="625844" cy="5038782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3" name="그래픽 22" descr="단색으로 채워진 악마 얼굴">
            <a:extLst>
              <a:ext uri="{FF2B5EF4-FFF2-40B4-BE49-F238E27FC236}">
                <a16:creationId xmlns:a16="http://schemas.microsoft.com/office/drawing/2014/main" id="{67DB9BBA-3E44-7F46-A556-C54913F34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2568" y="2280910"/>
            <a:ext cx="914400" cy="914400"/>
          </a:xfrm>
          <a:prstGeom prst="rect">
            <a:avLst/>
          </a:prstGeom>
        </p:spPr>
      </p:pic>
      <p:pic>
        <p:nvPicPr>
          <p:cNvPr id="24" name="그래픽 23" descr="단색으로 채워진 악마 얼굴">
            <a:extLst>
              <a:ext uri="{FF2B5EF4-FFF2-40B4-BE49-F238E27FC236}">
                <a16:creationId xmlns:a16="http://schemas.microsoft.com/office/drawing/2014/main" id="{01E4095A-0AB0-4B41-B778-24C6F2112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2099" y="4544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0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EPC Page Eviction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TLB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TLB (Translation Lookaside Buffer)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가상 주소를 물리 주소로 변환하는 과정에서 빠른 변환을 위한 캐쉬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최근 일어난 주소 변환 테이블을 저장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CPU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차적으로 </a:t>
            </a:r>
            <a:r>
              <a:rPr kumimoji="1" lang="en-US" altLang="ko-KR" dirty="0"/>
              <a:t>TLB</a:t>
            </a:r>
            <a:r>
              <a:rPr kumimoji="1" lang="ko-KR" altLang="en-US" dirty="0"/>
              <a:t> 확인 후 없으면 </a:t>
            </a:r>
            <a:r>
              <a:rPr kumimoji="1" lang="en-US" altLang="ko-KR" dirty="0"/>
              <a:t>MMU</a:t>
            </a:r>
            <a:r>
              <a:rPr kumimoji="1" lang="ko-KR" altLang="en-US" dirty="0"/>
              <a:t> 확인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Page eviction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TLB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 접근 공격 방지 메커니즘 존재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TLB</a:t>
            </a:r>
            <a:r>
              <a:rPr kumimoji="1" lang="ko-KR" altLang="en-US" dirty="0" err="1">
                <a:solidFill>
                  <a:schemeClr val="accent6">
                    <a:lumMod val="75000"/>
                  </a:schemeClr>
                </a:solidFill>
              </a:rPr>
              <a:t>를</a:t>
            </a:r>
            <a:r>
              <a:rPr kumimoji="1" lang="ko-KR" altLang="en-US" dirty="0">
                <a:solidFill>
                  <a:schemeClr val="accent6">
                    <a:lumMod val="75000"/>
                  </a:schemeClr>
                </a:solidFill>
              </a:rPr>
              <a:t> 이용한 </a:t>
            </a:r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EPC</a:t>
            </a:r>
            <a:r>
              <a:rPr kumimoji="1" lang="ko-KR" altLang="en-US" dirty="0">
                <a:solidFill>
                  <a:schemeClr val="accent6">
                    <a:lumMod val="75000"/>
                  </a:schemeClr>
                </a:solidFill>
              </a:rPr>
              <a:t> 접근 공격 방어 메커니즘</a:t>
            </a:r>
            <a:endParaRPr kumimoji="1"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EEXIT, AEX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로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Enclave 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종료될 때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TLB flush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EPC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Enclave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에서 해제될 때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Enclave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코드 사용하는 모든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Thread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Enclave 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종료</a:t>
            </a:r>
            <a:endParaRPr kumimoji="1" lang="en-US" altLang="ko-K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6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EPC Page Eviction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TLB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이용 공격 방지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TLB Flush</a:t>
            </a:r>
          </a:p>
          <a:p>
            <a:pPr marL="457200" lvl="1" indent="0">
              <a:buNone/>
            </a:pPr>
            <a:r>
              <a:rPr kumimoji="1" lang="en-US" altLang="ko-KR" dirty="0"/>
              <a:t>EEIXT, AEX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종료할 때 </a:t>
            </a:r>
            <a:r>
              <a:rPr kumimoji="1" lang="en-US" altLang="ko-KR" dirty="0"/>
              <a:t>TLB</a:t>
            </a:r>
            <a:r>
              <a:rPr kumimoji="1" lang="ko-KR" altLang="en-US" dirty="0"/>
              <a:t> </a:t>
            </a:r>
            <a:r>
              <a:rPr kumimoji="1" lang="en-US" altLang="ko-KR" dirty="0"/>
              <a:t>Flush</a:t>
            </a:r>
          </a:p>
          <a:p>
            <a:pPr marL="457200" lvl="1" indent="0">
              <a:buNone/>
            </a:pPr>
            <a:r>
              <a:rPr kumimoji="1" lang="en-US" altLang="ko-KR" dirty="0"/>
              <a:t>System</a:t>
            </a:r>
            <a:r>
              <a:rPr kumimoji="1" lang="ko-KR" altLang="en-US" dirty="0"/>
              <a:t> </a:t>
            </a:r>
            <a:r>
              <a:rPr kumimoji="1" lang="en-US" altLang="ko-KR" dirty="0"/>
              <a:t>S/W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Flush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SGX</a:t>
            </a:r>
            <a:r>
              <a:rPr kumimoji="1" lang="ko-KR" altLang="en-US" dirty="0"/>
              <a:t>가 검증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주소변환</a:t>
            </a:r>
            <a:r>
              <a:rPr kumimoji="1" lang="ko-KR" altLang="en-US" dirty="0"/>
              <a:t> 결과가 </a:t>
            </a:r>
            <a:r>
              <a:rPr kumimoji="1" lang="en-US" altLang="ko-KR" dirty="0"/>
              <a:t>Blocked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Page fault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EBLOCK -&gt; Page table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EPC Page </a:t>
            </a:r>
            <a:r>
              <a:rPr kumimoji="1" lang="ko-KR" altLang="en-US" dirty="0"/>
              <a:t>매핑 제거</a:t>
            </a:r>
            <a:r>
              <a:rPr kumimoji="1" lang="en-US" altLang="ko-KR" dirty="0"/>
              <a:t>(OS </a:t>
            </a:r>
            <a:r>
              <a:rPr kumimoji="1" lang="ko-KR" altLang="en-US" dirty="0"/>
              <a:t>가 수행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ETRACK -&gt;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Flush</a:t>
            </a:r>
            <a:r>
              <a:rPr kumimoji="1" lang="ko-KR" altLang="en-US" dirty="0"/>
              <a:t> 한지 추적 및 </a:t>
            </a:r>
            <a:r>
              <a:rPr kumimoji="1" lang="en-US" altLang="ko-KR" dirty="0"/>
              <a:t>AEX</a:t>
            </a:r>
            <a:r>
              <a:rPr kumimoji="1" lang="ko-KR" altLang="en-US" dirty="0"/>
              <a:t> 발생</a:t>
            </a:r>
            <a:r>
              <a:rPr kumimoji="1" lang="en-US" altLang="ko-KR" dirty="0"/>
              <a:t>(IPI)</a:t>
            </a:r>
          </a:p>
          <a:p>
            <a:pPr marL="457200" lvl="1" indent="0">
              <a:buNone/>
            </a:pPr>
            <a:r>
              <a:rPr kumimoji="1" lang="en-US" altLang="ko-KR" dirty="0"/>
              <a:t>EWB -&gt; EPC Page Evict</a:t>
            </a:r>
            <a:r>
              <a:rPr kumimoji="1" lang="ko-KR" altLang="en-US" dirty="0"/>
              <a:t> 수행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EPC Page</a:t>
            </a:r>
            <a:r>
              <a:rPr kumimoji="1" lang="ko-KR" altLang="en-US" sz="2000" dirty="0">
                <a:solidFill>
                  <a:srgbClr val="FF0000"/>
                </a:solidFill>
              </a:rPr>
              <a:t> 암호화 버전 작성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VALID, BLOCKED </a:t>
            </a:r>
            <a:r>
              <a:rPr kumimoji="1" lang="ko-KR" altLang="en-US" sz="2000" dirty="0">
                <a:solidFill>
                  <a:srgbClr val="FF0000"/>
                </a:solidFill>
              </a:rPr>
              <a:t>비트 삭제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ELDU, ELDB -&gt; Evict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 복구</a:t>
            </a:r>
            <a:r>
              <a:rPr kumimoji="1" lang="en-US" altLang="ko-KR" dirty="0"/>
              <a:t>(B -&gt; BLOCKED 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A44FF-ED5A-0F4C-A09F-1D1E3CCC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3944528"/>
            <a:ext cx="3531429" cy="20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9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EPC Page Eviction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 &amp; Enclave ID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The Version Array (VA)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SGX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Evict</a:t>
            </a:r>
            <a:r>
              <a:rPr kumimoji="1" lang="ko-KR" altLang="en-US" dirty="0"/>
              <a:t>된 데이터의 </a:t>
            </a:r>
            <a:r>
              <a:rPr kumimoji="1" lang="en-US" altLang="ko-KR" dirty="0"/>
              <a:t>Freshness </a:t>
            </a:r>
            <a:r>
              <a:rPr kumimoji="1" lang="ko-KR" altLang="en-US" dirty="0"/>
              <a:t>보장하기 위해 </a:t>
            </a:r>
            <a:r>
              <a:rPr kumimoji="1" lang="en-US" altLang="ko-KR" dirty="0"/>
              <a:t>Nonce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 (EWB)</a:t>
            </a:r>
          </a:p>
          <a:p>
            <a:pPr lvl="1"/>
            <a:r>
              <a:rPr kumimoji="1" lang="ko-KR" altLang="en-US" dirty="0"/>
              <a:t>해당 </a:t>
            </a:r>
            <a:r>
              <a:rPr kumimoji="1" lang="en-US" altLang="ko-KR" dirty="0"/>
              <a:t>Nonce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EPC Page</a:t>
            </a:r>
            <a:r>
              <a:rPr kumimoji="1" lang="ko-KR" altLang="en-US" dirty="0"/>
              <a:t>에 저장 </a:t>
            </a:r>
            <a:r>
              <a:rPr kumimoji="1" lang="en-US" altLang="ko-KR" dirty="0"/>
              <a:t>(PT-&gt;PT_VA)</a:t>
            </a:r>
          </a:p>
          <a:p>
            <a:pPr lvl="1"/>
            <a:r>
              <a:rPr kumimoji="1" lang="en-US" altLang="ko-KR" dirty="0"/>
              <a:t>VA Page </a:t>
            </a:r>
            <a:r>
              <a:rPr kumimoji="1" lang="ko-KR" altLang="en-US" dirty="0"/>
              <a:t>제한 없이 할당 취소 가능하지만 취소 시 </a:t>
            </a:r>
            <a:r>
              <a:rPr kumimoji="1" lang="en-US" altLang="ko-KR" dirty="0"/>
              <a:t>Evict</a:t>
            </a:r>
            <a:r>
              <a:rPr kumimoji="1" lang="ko-KR" altLang="en-US" dirty="0"/>
              <a:t> 복원 불가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ko-KR" dirty="0"/>
              <a:t>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Evict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Enclave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식별하기 위한 </a:t>
            </a:r>
            <a:r>
              <a:rPr kumimoji="1" lang="en-US" altLang="ko-KR" dirty="0"/>
              <a:t>ID</a:t>
            </a:r>
          </a:p>
          <a:p>
            <a:pPr lvl="1"/>
            <a:r>
              <a:rPr kumimoji="1" lang="en-US" altLang="ko-KR" dirty="0"/>
              <a:t>SECS</a:t>
            </a:r>
            <a:r>
              <a:rPr kumimoji="1" lang="ko-KR" altLang="en-US" dirty="0"/>
              <a:t>같은 경우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에 남아 있는 경우만 식별 가능</a:t>
            </a:r>
            <a:endParaRPr kumimoji="1" lang="en-US" altLang="ko-KR" dirty="0"/>
          </a:p>
          <a:p>
            <a:pPr lvl="1"/>
            <a:endParaRPr kumimoji="1" lang="en-US" altLang="ko-KR" sz="2800" dirty="0"/>
          </a:p>
          <a:p>
            <a:pPr lvl="1"/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358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939B-E967-6244-BC2E-FEF3677E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EPC Page Eviction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EWB &amp; ELDU,ELDB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ECB2C-305B-924D-B2E3-967992D98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EWB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EWB</a:t>
            </a:r>
            <a:r>
              <a:rPr kumimoji="1" lang="ko-KR" altLang="en-US" dirty="0"/>
              <a:t> 출력은 암호화된 </a:t>
            </a:r>
            <a:r>
              <a:rPr kumimoji="1" lang="en-US" altLang="ko-KR" dirty="0"/>
              <a:t>EPC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 version, Page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metadata,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</a:t>
            </a:r>
            <a:r>
              <a:rPr kumimoji="1" lang="ko-KR" altLang="en-US" dirty="0"/>
              <a:t> </a:t>
            </a:r>
            <a:r>
              <a:rPr kumimoji="1" lang="en-US" altLang="ko-KR" dirty="0"/>
              <a:t>tag,</a:t>
            </a:r>
            <a:r>
              <a:rPr kumimoji="1" lang="ko-KR" altLang="en-US" dirty="0"/>
              <a:t> </a:t>
            </a:r>
            <a:r>
              <a:rPr kumimoji="1" lang="en-US" altLang="ko-KR" dirty="0"/>
              <a:t>Nonce</a:t>
            </a:r>
          </a:p>
          <a:p>
            <a:pPr lvl="1"/>
            <a:r>
              <a:rPr kumimoji="1" lang="en-US" altLang="ko-KR" dirty="0"/>
              <a:t>PRM</a:t>
            </a:r>
            <a:r>
              <a:rPr kumimoji="1" lang="ko-KR" altLang="en-US" dirty="0"/>
              <a:t> 외부로 </a:t>
            </a:r>
            <a:r>
              <a:rPr kumimoji="1" lang="en-US" altLang="ko-KR" dirty="0"/>
              <a:t>evict</a:t>
            </a:r>
            <a:r>
              <a:rPr kumimoji="1" lang="ko-KR" altLang="en-US" dirty="0"/>
              <a:t> 후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Disk</a:t>
            </a:r>
            <a:r>
              <a:rPr kumimoji="1" lang="ko-KR" altLang="en-US" dirty="0"/>
              <a:t>로 이동 가능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EPC Page</a:t>
            </a:r>
            <a:r>
              <a:rPr kumimoji="1" lang="ko-KR" altLang="en-US" dirty="0"/>
              <a:t> 내용 제외 나머지는 암호화 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MAC </a:t>
            </a:r>
            <a:r>
              <a:rPr kumimoji="1" lang="ko-KR" altLang="en-US" dirty="0"/>
              <a:t>은 나머지 데이터의 </a:t>
            </a:r>
            <a:r>
              <a:rPr kumimoji="1" lang="ko-KR" altLang="en-US" dirty="0" err="1"/>
              <a:t>진위성</a:t>
            </a:r>
            <a:r>
              <a:rPr kumimoji="1" lang="ko-KR" altLang="en-US" dirty="0"/>
              <a:t> 검사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ko-KR" dirty="0"/>
              <a:t>ELDU, ELDB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Evict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Page </a:t>
            </a:r>
            <a:r>
              <a:rPr kumimoji="1" lang="ko-KR" altLang="en-US" dirty="0"/>
              <a:t>복원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 명령어의 차이는 </a:t>
            </a:r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BLOCKED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set</a:t>
            </a:r>
          </a:p>
          <a:p>
            <a:pPr lvl="1"/>
            <a:endParaRPr kumimoji="1"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53EA7-1B9E-7546-8D39-F8FB4709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590800"/>
            <a:ext cx="296544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4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E541-196D-2D4C-9C46-BA3B87D3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SGX Enclave Measurement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1E240-8E36-BC4A-9CCA-2EB5316FD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Measurement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Measurement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자기 자신을 인증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생성되면서 정해진 방식에 의해 </a:t>
            </a:r>
            <a:r>
              <a:rPr kumimoji="1" lang="en-US" altLang="ko-KR" dirty="0"/>
              <a:t>Measurement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예상되는 </a:t>
            </a:r>
            <a:r>
              <a:rPr kumimoji="1" lang="en-US" altLang="ko-KR" dirty="0"/>
              <a:t>Measurement </a:t>
            </a:r>
            <a:r>
              <a:rPr kumimoji="1" lang="ko-KR" altLang="en-US" dirty="0"/>
              <a:t>값과 실제 </a:t>
            </a:r>
            <a:r>
              <a:rPr kumimoji="1" lang="en-US" altLang="ko-KR" dirty="0"/>
              <a:t>Measurement</a:t>
            </a:r>
            <a:r>
              <a:rPr kumimoji="1" lang="ko-KR" altLang="en-US" dirty="0"/>
              <a:t>가 같으면 인증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SHA-2 Hash </a:t>
            </a:r>
            <a:r>
              <a:rPr kumimoji="1" lang="ko-KR" altLang="en-US" dirty="0"/>
              <a:t>알고리즘 사용하여 </a:t>
            </a:r>
            <a:r>
              <a:rPr kumimoji="1" lang="en-US" altLang="ko-KR" dirty="0"/>
              <a:t>Measurement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중간에 값이 하나만 수정돼도 완전히 다른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값 출력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SECS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MRENCLAVE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field</a:t>
            </a:r>
            <a:r>
              <a:rPr kumimoji="1" lang="ko-KR" altLang="en-US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33487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E541-196D-2D4C-9C46-BA3B87D3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SGX Enclave Measurement</a:t>
            </a:r>
            <a:r>
              <a:rPr lang="ko-KR" altLang="en-US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ECREATE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1E240-8E36-BC4A-9CCA-2EB5316FD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Measuring ECREATE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SECS-&gt;MRENCLAVE field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정해진 </a:t>
            </a:r>
            <a:r>
              <a:rPr kumimoji="1" lang="en-US" altLang="ko-KR" dirty="0"/>
              <a:t>64byte</a:t>
            </a:r>
            <a:r>
              <a:rPr kumimoji="1" lang="ko-KR" altLang="en-US" dirty="0"/>
              <a:t> 데이터를 </a:t>
            </a:r>
            <a:r>
              <a:rPr kumimoji="1" lang="en-US" altLang="ko-KR" dirty="0"/>
              <a:t>SHA-2 </a:t>
            </a:r>
            <a:r>
              <a:rPr kumimoji="1" lang="ko-KR" altLang="en-US" dirty="0"/>
              <a:t>알고리즘으로 </a:t>
            </a:r>
            <a:r>
              <a:rPr kumimoji="1" lang="en-US" altLang="ko-KR" dirty="0"/>
              <a:t>Hashing</a:t>
            </a:r>
          </a:p>
          <a:p>
            <a:pPr marL="457200" lvl="1" indent="0">
              <a:buNone/>
            </a:pPr>
            <a:r>
              <a:rPr kumimoji="1" lang="en-US" altLang="ko-KR" dirty="0"/>
              <a:t>SSAFRAMSIZE -&gt; </a:t>
            </a:r>
            <a:r>
              <a:rPr kumimoji="1" lang="ko-KR" altLang="en-US" dirty="0"/>
              <a:t>최대 사용할 수 있는 </a:t>
            </a:r>
            <a:r>
              <a:rPr kumimoji="1" lang="en-US" altLang="ko-KR" dirty="0"/>
              <a:t>SSA</a:t>
            </a:r>
            <a:r>
              <a:rPr kumimoji="1" lang="ko-KR" altLang="en-US" dirty="0"/>
              <a:t> 개수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1800" dirty="0">
                <a:solidFill>
                  <a:schemeClr val="accent6">
                    <a:lumMod val="75000"/>
                  </a:schemeClr>
                </a:solidFill>
              </a:rPr>
              <a:t>BASEADDR</a:t>
            </a:r>
            <a:r>
              <a:rPr kumimoji="1" lang="ko-KR" altLang="en-US" sz="1800" dirty="0">
                <a:solidFill>
                  <a:schemeClr val="accent6">
                    <a:lumMod val="75000"/>
                  </a:schemeClr>
                </a:solidFill>
              </a:rPr>
              <a:t>이 없는 이유는 </a:t>
            </a:r>
            <a:r>
              <a:rPr kumimoji="1" lang="en-US" altLang="ko-KR" sz="1800" dirty="0">
                <a:solidFill>
                  <a:schemeClr val="accent6">
                    <a:lumMod val="75000"/>
                  </a:schemeClr>
                </a:solidFill>
              </a:rPr>
              <a:t>ELRANGE</a:t>
            </a:r>
            <a:r>
              <a:rPr kumimoji="1" lang="ko-KR" altLang="en-US" sz="1800" dirty="0">
                <a:solidFill>
                  <a:schemeClr val="accent6">
                    <a:lumMod val="75000"/>
                  </a:schemeClr>
                </a:solidFill>
              </a:rPr>
              <a:t> 내부 메모리 어디든 로드 가능하기 때문</a:t>
            </a: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1800" dirty="0">
                <a:solidFill>
                  <a:srgbClr val="FF0000"/>
                </a:solidFill>
              </a:rPr>
              <a:t>Enclave Attribute</a:t>
            </a:r>
          </a:p>
          <a:p>
            <a:pPr marL="457200" lvl="1" indent="0">
              <a:buNone/>
            </a:pPr>
            <a:endParaRPr kumimoji="1"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1800" dirty="0">
                <a:solidFill>
                  <a:srgbClr val="FF0000"/>
                </a:solidFill>
              </a:rPr>
              <a:t>	Measurement</a:t>
            </a:r>
            <a:r>
              <a:rPr kumimoji="1" lang="ko-KR" altLang="en-US" sz="1800" dirty="0">
                <a:solidFill>
                  <a:srgbClr val="FF0000"/>
                </a:solidFill>
              </a:rPr>
              <a:t>에는 </a:t>
            </a:r>
            <a:r>
              <a:rPr kumimoji="1" lang="en-US" altLang="ko-KR" sz="1800" dirty="0">
                <a:solidFill>
                  <a:srgbClr val="FF0000"/>
                </a:solidFill>
              </a:rPr>
              <a:t>Attribute</a:t>
            </a:r>
            <a:r>
              <a:rPr kumimoji="1" lang="ko-KR" altLang="en-US" sz="1800" dirty="0">
                <a:solidFill>
                  <a:srgbClr val="FF0000"/>
                </a:solidFill>
              </a:rPr>
              <a:t> 값이 사용되지 않음</a:t>
            </a:r>
            <a:endParaRPr kumimoji="1"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1800" dirty="0">
                <a:solidFill>
                  <a:srgbClr val="FF0000"/>
                </a:solidFill>
              </a:rPr>
              <a:t>	</a:t>
            </a:r>
            <a:r>
              <a:rPr kumimoji="1" lang="ko-KR" altLang="en-US" sz="1800" dirty="0">
                <a:solidFill>
                  <a:srgbClr val="FF0000"/>
                </a:solidFill>
              </a:rPr>
              <a:t>단일 </a:t>
            </a:r>
            <a:r>
              <a:rPr kumimoji="1" lang="en-US" altLang="ko-KR" sz="1800" dirty="0">
                <a:solidFill>
                  <a:srgbClr val="FF0000"/>
                </a:solidFill>
              </a:rPr>
              <a:t>Measurement</a:t>
            </a:r>
            <a:r>
              <a:rPr kumimoji="1" lang="ko-KR" altLang="en-US" sz="18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1800" dirty="0">
                <a:solidFill>
                  <a:srgbClr val="FF0000"/>
                </a:solidFill>
              </a:rPr>
              <a:t> 이용하여 </a:t>
            </a:r>
            <a:r>
              <a:rPr kumimoji="1" lang="ko-KR" altLang="en-US" sz="1800" dirty="0" err="1">
                <a:solidFill>
                  <a:srgbClr val="FF0000"/>
                </a:solidFill>
              </a:rPr>
              <a:t>아키텍쳐</a:t>
            </a:r>
            <a:r>
              <a:rPr kumimoji="1" lang="ko-KR" altLang="en-US" sz="1800" dirty="0">
                <a:solidFill>
                  <a:srgbClr val="FF0000"/>
                </a:solidFill>
              </a:rPr>
              <a:t> 확장의 이점 </a:t>
            </a:r>
            <a:r>
              <a:rPr kumimoji="1" lang="en-US" altLang="ko-KR" sz="1800" dirty="0">
                <a:solidFill>
                  <a:srgbClr val="FF0000"/>
                </a:solidFill>
              </a:rPr>
              <a:t>(XFRM</a:t>
            </a:r>
            <a:r>
              <a:rPr kumimoji="1" lang="ko-KR" altLang="en-US" sz="1800" dirty="0">
                <a:solidFill>
                  <a:srgbClr val="FF0000"/>
                </a:solidFill>
              </a:rPr>
              <a:t>의 </a:t>
            </a:r>
            <a:r>
              <a:rPr kumimoji="1" lang="en-US" altLang="ko-KR" sz="1800" dirty="0">
                <a:solidFill>
                  <a:srgbClr val="FF0000"/>
                </a:solidFill>
              </a:rPr>
              <a:t>feature</a:t>
            </a:r>
            <a:r>
              <a:rPr kumimoji="1" lang="ko-KR" altLang="en-US" sz="1800" dirty="0">
                <a:solidFill>
                  <a:srgbClr val="FF0000"/>
                </a:solidFill>
              </a:rPr>
              <a:t> 별로 만들 수 없음</a:t>
            </a:r>
            <a:r>
              <a:rPr kumimoji="1" lang="en-US" altLang="ko-KR" sz="1800" dirty="0">
                <a:solidFill>
                  <a:srgbClr val="FF0000"/>
                </a:solidFill>
              </a:rPr>
              <a:t>..?)</a:t>
            </a:r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E3EA7-1858-5549-99F3-BEAA52610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27677" y="1688552"/>
            <a:ext cx="3352403" cy="13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1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E541-196D-2D4C-9C46-BA3B87D3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SGX Enclave Measurement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EADD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1E240-8E36-BC4A-9CCA-2EB5316FD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Measuring EADD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ENCLAVEOFFSET -&gt; EPC Page</a:t>
            </a:r>
            <a:r>
              <a:rPr kumimoji="1" lang="ko-KR" altLang="en-US" dirty="0"/>
              <a:t>의 예상되는 가상 주소 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(</a:t>
            </a:r>
            <a:r>
              <a:rPr kumimoji="1" lang="ko-KR" altLang="en-US" sz="2000" dirty="0">
                <a:solidFill>
                  <a:srgbClr val="FF0000"/>
                </a:solidFill>
              </a:rPr>
              <a:t>작성자의 가상 메모리 레이아웃 </a:t>
            </a:r>
            <a:r>
              <a:rPr kumimoji="1" lang="en-US" altLang="ko-KR" sz="2000" dirty="0">
                <a:solidFill>
                  <a:srgbClr val="FF0000"/>
                </a:solidFill>
              </a:rPr>
              <a:t>-&gt;</a:t>
            </a:r>
            <a:r>
              <a:rPr kumimoji="1" lang="ko-KR" altLang="en-US" sz="2000" dirty="0">
                <a:solidFill>
                  <a:srgbClr val="FF0000"/>
                </a:solidFill>
              </a:rPr>
              <a:t> 변환 방지</a:t>
            </a:r>
            <a:r>
              <a:rPr kumimoji="1" lang="en-US" altLang="ko-KR" sz="2000" dirty="0">
                <a:solidFill>
                  <a:srgbClr val="FF0000"/>
                </a:solidFill>
              </a:rPr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SECINFO -&gt; EPCM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PT, R,W,X field </a:t>
            </a:r>
            <a:r>
              <a:rPr kumimoji="1" lang="ko-KR" altLang="en-US" dirty="0"/>
              <a:t>값 포함 </a:t>
            </a:r>
            <a:r>
              <a:rPr kumimoji="1" lang="en-US" altLang="ko-KR" dirty="0"/>
              <a:t>(47</a:t>
            </a:r>
            <a:r>
              <a:rPr kumimoji="1" lang="ko-KR" altLang="en-US" dirty="0"/>
              <a:t>바이트는 </a:t>
            </a:r>
            <a:r>
              <a:rPr kumimoji="1" lang="en-US" altLang="ko-KR" dirty="0"/>
              <a:t>0)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Measuring EEXTEND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 </a:t>
            </a:r>
            <a:r>
              <a:rPr kumimoji="1" lang="en-US" altLang="ko-KR" dirty="0"/>
              <a:t>EPC Page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로드된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Measurement</a:t>
            </a:r>
          </a:p>
          <a:p>
            <a:pPr marL="457200" lvl="1" indent="0">
              <a:buNone/>
            </a:pPr>
            <a:r>
              <a:rPr kumimoji="1" lang="en-US" altLang="ko-KR" dirty="0"/>
              <a:t>EEXTEND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Measurement</a:t>
            </a:r>
            <a:r>
              <a:rPr kumimoji="1" lang="ko-KR" altLang="en-US" dirty="0"/>
              <a:t>하지 않은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EENTER</a:t>
            </a:r>
            <a:r>
              <a:rPr kumimoji="1" lang="ko-KR" altLang="en-US" dirty="0"/>
              <a:t> 불가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EADD</a:t>
            </a:r>
            <a:r>
              <a:rPr kumimoji="1" lang="ko-KR" altLang="en-US" dirty="0"/>
              <a:t>와 분리한 이유는 지연시간 때문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CA727-1056-FD4D-8160-009FA5994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28663" y="1119352"/>
            <a:ext cx="3077541" cy="8787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29911-7B0A-064F-9ADF-24632F46C6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63" y="3429000"/>
            <a:ext cx="307754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8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E541-196D-2D4C-9C46-BA3B87D3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SGX Enclave Measurement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EINIT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1E240-8E36-BC4A-9CCA-2EB5316FD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Measuring EINIT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</a:t>
            </a:r>
            <a:r>
              <a:rPr kumimoji="1" lang="ko-KR" altLang="en-US" dirty="0"/>
              <a:t>생성 과정 마무리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 모든 내용을 </a:t>
            </a:r>
            <a:r>
              <a:rPr kumimoji="1" lang="en-US" altLang="ko-KR" dirty="0"/>
              <a:t>Sealing</a:t>
            </a:r>
          </a:p>
          <a:p>
            <a:pPr marL="457200" lvl="1" indent="0">
              <a:buNone/>
            </a:pPr>
            <a:r>
              <a:rPr kumimoji="1" lang="en-US" altLang="ko-KR" dirty="0"/>
              <a:t>MRENCLAVE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SHA2 </a:t>
            </a:r>
            <a:r>
              <a:rPr kumimoji="1" lang="ko-KR" altLang="en-US" dirty="0"/>
              <a:t>최종화 알고리즘 출력 저장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580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6BE84-8CCB-1D4F-83CF-9F6EAE55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SGX Enclave Versioning Support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6FF10-B261-6540-9B82-C6B1AA75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Versioning Support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SGX</a:t>
            </a:r>
            <a:r>
              <a:rPr kumimoji="1" lang="ko-KR" altLang="en-US" dirty="0"/>
              <a:t>는 같은 </a:t>
            </a:r>
            <a:r>
              <a:rPr kumimoji="1" lang="en-US" altLang="ko-KR" dirty="0"/>
              <a:t>S/W</a:t>
            </a:r>
            <a:r>
              <a:rPr kumimoji="1" lang="ko-KR" altLang="en-US" dirty="0"/>
              <a:t>에서 서로 다른 버전 간 </a:t>
            </a:r>
            <a:r>
              <a:rPr kumimoji="1" lang="en-US" altLang="ko-KR" dirty="0"/>
              <a:t>Migration</a:t>
            </a:r>
            <a:r>
              <a:rPr kumimoji="1" lang="ko-KR" altLang="en-US" dirty="0"/>
              <a:t>을 지원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 마다 작성자가 발급한 인증서 발급</a:t>
            </a:r>
            <a:r>
              <a:rPr kumimoji="1" lang="en-US" altLang="ko-KR" dirty="0"/>
              <a:t>(SIGSTRUCT)</a:t>
            </a:r>
          </a:p>
          <a:p>
            <a:pPr marL="457200" lvl="1" indent="0">
              <a:buNone/>
            </a:pPr>
            <a:r>
              <a:rPr kumimoji="1" lang="en-US" altLang="ko-KR" dirty="0"/>
              <a:t>SIGSTRUCT </a:t>
            </a:r>
            <a:r>
              <a:rPr kumimoji="1" lang="ko-KR" altLang="en-US" dirty="0"/>
              <a:t>검토 후 </a:t>
            </a:r>
            <a:r>
              <a:rPr kumimoji="1" lang="en-US" altLang="ko-KR" dirty="0"/>
              <a:t>Certificate-Based Identity </a:t>
            </a:r>
            <a:r>
              <a:rPr kumimoji="1" lang="ko-KR" altLang="en-US" dirty="0"/>
              <a:t>값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EGETKEY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KEY </a:t>
            </a:r>
            <a:r>
              <a:rPr kumimoji="1" lang="ko-KR" altLang="en-US" dirty="0"/>
              <a:t>입수 및 암호화 후 </a:t>
            </a:r>
            <a:r>
              <a:rPr kumimoji="1" lang="en-US" altLang="ko-KR" dirty="0"/>
              <a:t>System S/W</a:t>
            </a:r>
            <a:r>
              <a:rPr kumimoji="1" lang="ko-KR" altLang="en-US" dirty="0"/>
              <a:t> 양도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8588E-BF6E-7C4C-938A-06EB0547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566" y="2498200"/>
            <a:ext cx="3489434" cy="3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8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6BE84-8CCB-1D4F-83CF-9F6EAE55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SGX Enclave Versioning Support</a:t>
            </a:r>
            <a:r>
              <a:rPr lang="ko-KR" altLang="en-US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SIGSTRUCT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6FF10-B261-6540-9B82-C6B1AA75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SIGSTRUCT</a:t>
            </a:r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SGX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 마다 인증서를 갖도록 요구</a:t>
            </a:r>
            <a:r>
              <a:rPr kumimoji="1" lang="en-US" altLang="ko-KR" dirty="0"/>
              <a:t>(EINIT</a:t>
            </a:r>
            <a:r>
              <a:rPr kumimoji="1" lang="ko-KR" altLang="en-US" dirty="0"/>
              <a:t> 수행 시 검증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dirty="0"/>
              <a:t>SECS Metadata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Enclave building toolchain</a:t>
            </a:r>
            <a:r>
              <a:rPr kumimoji="1" lang="ko-KR" altLang="en-US" dirty="0"/>
              <a:t>로 값 설정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Metadata</a:t>
            </a:r>
            <a:r>
              <a:rPr kumimoji="1" lang="ko-KR" altLang="en-US" dirty="0"/>
              <a:t>가 저장 및 </a:t>
            </a:r>
            <a:r>
              <a:rPr kumimoji="1" lang="en-US" altLang="ko-KR" dirty="0"/>
              <a:t>RSA</a:t>
            </a:r>
            <a:r>
              <a:rPr kumimoji="1" lang="ko-KR" altLang="en-US" dirty="0"/>
              <a:t> 서명으로 신뢰성 보장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공개 지수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3072bit RSA</a:t>
            </a:r>
            <a:r>
              <a:rPr kumimoji="1" lang="ko-KR" altLang="en-US" dirty="0"/>
              <a:t>키 지원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A03E6-2049-724C-B31E-37FACDB9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05" y="3681412"/>
            <a:ext cx="2923913" cy="2624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ABF45-3DBF-CB41-A46B-BA0978D5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621" y="2421028"/>
            <a:ext cx="3126459" cy="3837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F47EC8-9A80-A847-90F9-7C1104BB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4" y="3585340"/>
            <a:ext cx="3569345" cy="26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4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00902-63B4-344E-A6D6-76F79409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What is Intel SGX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2EF0B-36D8-FE4E-8595-F326DD0B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16194"/>
            <a:ext cx="3733800" cy="22671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9642A-C0CD-A541-8263-9EB88A03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70325"/>
            <a:ext cx="3422650" cy="2267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E2E0F4-2F63-5E48-A7E4-3DEBD9F85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80" y="1470194"/>
            <a:ext cx="629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39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6BE84-8CCB-1D4F-83CF-9F6EAE55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SGX Enclave Versioning Support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Certificate-Based Enclave Identity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6FF10-B261-6540-9B82-C6B1AA75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Certificate-Based Enclave Identity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MODULUS, ISVPRODID, ISVSVN 3</a:t>
            </a:r>
            <a:r>
              <a:rPr kumimoji="1" lang="ko-KR" altLang="en-US" dirty="0"/>
              <a:t>개의 필드로 결정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MODULUS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-&gt;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SIGSTRUCT</a:t>
            </a:r>
            <a:r>
              <a:rPr kumimoji="1" lang="ko-KR" altLang="en-US" sz="2000" dirty="0">
                <a:solidFill>
                  <a:srgbClr val="FF0000"/>
                </a:solidFill>
              </a:rPr>
              <a:t>의 서명 </a:t>
            </a:r>
            <a:r>
              <a:rPr kumimoji="1" lang="en-US" altLang="ko-KR" sz="2000" dirty="0">
                <a:solidFill>
                  <a:srgbClr val="FF0000"/>
                </a:solidFill>
              </a:rPr>
              <a:t>RSA</a:t>
            </a:r>
            <a:r>
              <a:rPr kumimoji="1" lang="ko-KR" altLang="en-US" sz="2000" dirty="0">
                <a:solidFill>
                  <a:srgbClr val="FF0000"/>
                </a:solidFill>
              </a:rPr>
              <a:t> 키 계수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MRSIGNER -&gt; MODULUS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의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256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SHA-2 Hash 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값</a:t>
            </a:r>
            <a:endParaRPr kumimoji="1"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ISVPRODID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-&gt;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Enclave</a:t>
            </a:r>
            <a:r>
              <a:rPr kumimoji="1" lang="ko-KR" altLang="en-US" sz="2000" dirty="0">
                <a:solidFill>
                  <a:srgbClr val="FF0000"/>
                </a:solidFill>
              </a:rPr>
              <a:t> 제품 </a:t>
            </a:r>
            <a:r>
              <a:rPr kumimoji="1" lang="en-US" altLang="ko-KR" sz="2000" dirty="0">
                <a:solidFill>
                  <a:srgbClr val="FF0000"/>
                </a:solidFill>
              </a:rPr>
              <a:t>ID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ISVSVN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-&gt;</a:t>
            </a:r>
            <a:r>
              <a:rPr kumimoji="1" lang="ko-KR" altLang="en-US" sz="2000" dirty="0">
                <a:solidFill>
                  <a:srgbClr val="FF0000"/>
                </a:solidFill>
              </a:rPr>
              <a:t> 보안 버전 넘버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동일 </a:t>
            </a:r>
            <a:r>
              <a:rPr kumimoji="1" lang="en-US" altLang="ko-KR" dirty="0"/>
              <a:t>RSA</a:t>
            </a:r>
            <a:r>
              <a:rPr kumimoji="1" lang="ko-KR" altLang="en-US" dirty="0"/>
              <a:t> 키로 인증서 발급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ISVPRODID</a:t>
            </a:r>
            <a:r>
              <a:rPr kumimoji="1" lang="ko-KR" altLang="en-US" dirty="0"/>
              <a:t> 로 구분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다른 소프트웨어 모듈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ko-KR" altLang="en-US" dirty="0"/>
              <a:t>동일 </a:t>
            </a:r>
            <a:r>
              <a:rPr kumimoji="1" lang="en-US" altLang="ko-KR" dirty="0"/>
              <a:t>RSA </a:t>
            </a:r>
            <a:r>
              <a:rPr kumimoji="1" lang="ko-KR" altLang="en-US" dirty="0"/>
              <a:t>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동일 </a:t>
            </a:r>
            <a:r>
              <a:rPr kumimoji="1" lang="en-US" altLang="ko-KR" dirty="0"/>
              <a:t>ISVPRODID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동일 소프트웨어 모듈 </a:t>
            </a:r>
            <a:r>
              <a:rPr kumimoji="1" lang="en-US" altLang="ko-KR" dirty="0"/>
              <a:t>(</a:t>
            </a:r>
            <a:r>
              <a:rPr kumimoji="1" lang="ko-KR" altLang="en-US" dirty="0"/>
              <a:t>버전</a:t>
            </a:r>
            <a:r>
              <a:rPr kumimoji="1" lang="en-US" altLang="ko-KR" dirty="0"/>
              <a:t>(ISVSVN)</a:t>
            </a:r>
            <a:r>
              <a:rPr kumimoji="1" lang="ko-KR" altLang="en-US" dirty="0"/>
              <a:t> 다름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높은 </a:t>
            </a:r>
            <a:r>
              <a:rPr kumimoji="1" lang="en-US" altLang="ko-KR" dirty="0">
                <a:solidFill>
                  <a:srgbClr val="FF0000"/>
                </a:solidFill>
              </a:rPr>
              <a:t>Version</a:t>
            </a:r>
            <a:r>
              <a:rPr kumimoji="1" lang="ko-KR" altLang="en-US" dirty="0">
                <a:solidFill>
                  <a:srgbClr val="FF0000"/>
                </a:solidFill>
              </a:rPr>
              <a:t>에서 낮은 </a:t>
            </a:r>
            <a:r>
              <a:rPr kumimoji="1" lang="en-US" altLang="ko-KR" dirty="0">
                <a:solidFill>
                  <a:srgbClr val="FF0000"/>
                </a:solidFill>
              </a:rPr>
              <a:t>Version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Migration </a:t>
            </a:r>
            <a:r>
              <a:rPr kumimoji="1" lang="ko-KR" altLang="en-US" dirty="0">
                <a:solidFill>
                  <a:srgbClr val="FF0000"/>
                </a:solidFill>
              </a:rPr>
              <a:t>불가능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24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6BE84-8CCB-1D4F-83CF-9F6EAE55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SGX Enclave Versioning Support</a:t>
            </a:r>
            <a:r>
              <a:rPr lang="ko-KR" altLang="en-US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 Derivation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6FF10-B261-6540-9B82-C6B1AA75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Enclave Key Derivation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EGETKEY -&gt; </a:t>
            </a:r>
            <a:r>
              <a:rPr kumimoji="1" lang="ko-KR" altLang="en-US" dirty="0"/>
              <a:t>정해진 </a:t>
            </a:r>
            <a:r>
              <a:rPr kumimoji="1" lang="en-US" altLang="ko-KR" dirty="0"/>
              <a:t>Metadata</a:t>
            </a:r>
            <a:r>
              <a:rPr kumimoji="1" lang="ko-KR" altLang="en-US" dirty="0"/>
              <a:t>의 조합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CR_SEAL_FUSES</a:t>
            </a:r>
          </a:p>
          <a:p>
            <a:pPr marL="457200" lvl="1" indent="0">
              <a:buNone/>
            </a:pPr>
            <a:r>
              <a:rPr kumimoji="1" lang="ko-KR" altLang="en-US" dirty="0"/>
              <a:t>동일한 값을 이용하면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전원 주기 전반에 같은 키 출력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KEYREQUEST Structure + SECS </a:t>
            </a:r>
            <a:r>
              <a:rPr kumimoji="1" lang="ko-KR" altLang="en-US" dirty="0"/>
              <a:t>이용하여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Derivation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KEYREQUEST</a:t>
            </a: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KEYNAME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 생성될 키 종류</a:t>
            </a:r>
            <a:endParaRPr kumimoji="1"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KEYPLICY -&gt; MRENCLAE, MRSIGER 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  <a:endParaRPr kumimoji="1"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	KEYID -&gt; 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무작위 번호 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kumimoji="1" lang="ko-KR" altLang="en-US" sz="2000" dirty="0">
                <a:solidFill>
                  <a:schemeClr val="accent6">
                    <a:lumMod val="75000"/>
                  </a:schemeClr>
                </a:solidFill>
              </a:rPr>
              <a:t>키 마모 방지</a:t>
            </a:r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</a:rPr>
              <a:t>?)</a:t>
            </a:r>
          </a:p>
          <a:p>
            <a:pPr marL="457200" lvl="1" indent="0">
              <a:buNone/>
            </a:pPr>
            <a:r>
              <a:rPr kumimoji="1" lang="en-US" altLang="ko-KR" sz="2000" dirty="0"/>
              <a:t>		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4E5F7-F9C3-4648-B471-168C2340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876" y="2209221"/>
            <a:ext cx="3174124" cy="4001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56CAB-38A0-CB47-9C77-B6004E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90" y="4024421"/>
            <a:ext cx="2373586" cy="21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0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A11D-CEC6-6840-8518-BF69CF2A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SGX Software Attestation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40E40-436E-E041-9224-8A9DA865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Attestation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정보를 주고 받기 위해 자신을 입증하는 과정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/>
              <a:t>같은 </a:t>
            </a:r>
            <a:r>
              <a:rPr kumimoji="1" lang="en-US" altLang="ko-KR" dirty="0"/>
              <a:t>SGX </a:t>
            </a:r>
            <a:r>
              <a:rPr kumimoji="1" lang="ko-KR" altLang="en-US" dirty="0"/>
              <a:t>지원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에서 호스팅 되는 다른 </a:t>
            </a:r>
            <a:r>
              <a:rPr kumimoji="1" lang="en-US" altLang="ko-KR" dirty="0"/>
              <a:t>Enclave</a:t>
            </a:r>
            <a:r>
              <a:rPr kumimoji="1" lang="ko-KR" altLang="en-US" dirty="0"/>
              <a:t>와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	Local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  <a:p>
            <a:pPr marL="457200" lvl="1" indent="0">
              <a:buNone/>
            </a:pP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dirty="0"/>
              <a:t>Enclave</a:t>
            </a:r>
            <a:r>
              <a:rPr kumimoji="1" lang="ko-KR" altLang="en-US" dirty="0"/>
              <a:t>가 원거리의 다른 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자와 서비스 하기 위해 신뢰 관계 구축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sz="2000" dirty="0">
                <a:solidFill>
                  <a:srgbClr val="FF0000"/>
                </a:solidFill>
              </a:rPr>
              <a:t>Remote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Attestation</a:t>
            </a:r>
          </a:p>
          <a:p>
            <a:pPr marL="457200" lvl="1" indent="0">
              <a:buNone/>
            </a:pPr>
            <a:endParaRPr kumimoji="1" lang="en-US" altLang="ko-KR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solidFill>
                  <a:srgbClr val="FF0000"/>
                </a:solidFill>
              </a:rPr>
              <a:t>Quoting Enclave -&gt; Remote Attestation </a:t>
            </a:r>
            <a:r>
              <a:rPr kumimoji="1" lang="ko-KR" altLang="en-US" sz="2000" dirty="0">
                <a:solidFill>
                  <a:srgbClr val="FF0000"/>
                </a:solidFill>
              </a:rPr>
              <a:t>에서 증명 서명에 사용되는 </a:t>
            </a:r>
            <a:r>
              <a:rPr kumimoji="1" lang="en-US" altLang="ko-KR" sz="2000" dirty="0">
                <a:solidFill>
                  <a:srgbClr val="FF0000"/>
                </a:solidFill>
              </a:rPr>
              <a:t>intel</a:t>
            </a:r>
            <a:r>
              <a:rPr kumimoji="1" lang="ko-KR" altLang="en-US" sz="2000" dirty="0">
                <a:solidFill>
                  <a:srgbClr val="FF0000"/>
                </a:solidFill>
              </a:rPr>
              <a:t>이 발행한 특수 </a:t>
            </a:r>
            <a:r>
              <a:rPr kumimoji="1" lang="en-US" altLang="ko-KR" sz="2000" dirty="0">
                <a:solidFill>
                  <a:srgbClr val="FF0000"/>
                </a:solidFill>
              </a:rPr>
              <a:t>Enclave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44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92C1-30CA-2F4B-AA01-50F7CEF5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SGX Software Attestation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pic>
        <p:nvPicPr>
          <p:cNvPr id="1026" name="Picture 2" descr="https://lh3.googleusercontent.com/n3Jc4ovla24a1gAEeUBq9KH9adoIemqN0Fxuj8XBjaxESu9mWAxs73sMSsKAQuUi3Fo_4afxXI7p6sUhRAKB2SRbvLFta3NeRf-tvuesvm7WmqDiDOeGFwnRvmunOuYDsZbbkz9U">
            <a:extLst>
              <a:ext uri="{FF2B5EF4-FFF2-40B4-BE49-F238E27FC236}">
                <a16:creationId xmlns:a16="http://schemas.microsoft.com/office/drawing/2014/main" id="{3988D672-79E3-CF4A-8BCB-D0FE3740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5" y="1661831"/>
            <a:ext cx="5399195" cy="39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35E49-BBDD-2F49-97C8-D22B5828ED9E}"/>
              </a:ext>
            </a:extLst>
          </p:cNvPr>
          <p:cNvSpPr txBox="1"/>
          <p:nvPr/>
        </p:nvSpPr>
        <p:spPr>
          <a:xfrm>
            <a:off x="6380885" y="1928708"/>
            <a:ext cx="5399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US" altLang="ko-KR" sz="2400" dirty="0"/>
              <a:t>A, B </a:t>
            </a:r>
            <a:r>
              <a:rPr lang="ko-KR" altLang="en-US" sz="2400" dirty="0"/>
              <a:t>사이에 통신 채널 형성 후 </a:t>
            </a:r>
            <a:r>
              <a:rPr lang="en-US" altLang="ko-KR" sz="2400" dirty="0"/>
              <a:t>B</a:t>
            </a:r>
            <a:r>
              <a:rPr lang="ko-KR" altLang="en-US" sz="2400" dirty="0"/>
              <a:t>의  </a:t>
            </a:r>
            <a:r>
              <a:rPr lang="en-US" altLang="ko-KR" sz="2400" dirty="0"/>
              <a:t>MRENCLAVE</a:t>
            </a:r>
            <a:r>
              <a:rPr lang="ko-KR" altLang="en-US" sz="2400" dirty="0"/>
              <a:t> 및 </a:t>
            </a:r>
            <a:r>
              <a:rPr lang="en-US" altLang="ko-KR" sz="2400" dirty="0"/>
              <a:t>Attributes</a:t>
            </a:r>
            <a:r>
              <a:rPr lang="ko-KR" altLang="en-US" sz="2400" dirty="0"/>
              <a:t> 값 전송</a:t>
            </a:r>
            <a:endParaRPr lang="en-US" altLang="ko-KR" sz="2400" dirty="0"/>
          </a:p>
          <a:p>
            <a:pPr marL="342900" indent="-342900" fontAlgn="base">
              <a:buAutoNum type="arabicPeriod"/>
            </a:pPr>
            <a:endParaRPr lang="en-US" altLang="ko-KR" sz="2400" dirty="0"/>
          </a:p>
          <a:p>
            <a:pPr marL="342900" indent="-342900" fontAlgn="base">
              <a:buAutoNum type="arabicPeriod"/>
            </a:pPr>
            <a:r>
              <a:rPr lang="en-US" altLang="ko-KR" sz="2400" dirty="0"/>
              <a:t>A</a:t>
            </a:r>
            <a:r>
              <a:rPr lang="ko-KR" altLang="en-US" sz="2400" dirty="0"/>
              <a:t>는 </a:t>
            </a:r>
            <a:r>
              <a:rPr lang="en-US" altLang="ko-KR" sz="2400" dirty="0"/>
              <a:t>EREPORT </a:t>
            </a:r>
            <a:r>
              <a:rPr lang="ko-KR" altLang="en-US" sz="2400" dirty="0"/>
              <a:t>명령어를 이용해서 </a:t>
            </a:r>
            <a:r>
              <a:rPr lang="en-US" altLang="ko-KR" sz="2400" dirty="0"/>
              <a:t>B</a:t>
            </a:r>
            <a:r>
              <a:rPr lang="ko-KR" altLang="en-US" sz="2400" dirty="0"/>
              <a:t>에게 서명된 </a:t>
            </a:r>
            <a:r>
              <a:rPr lang="en-US" altLang="ko-KR" sz="2400" dirty="0"/>
              <a:t>REPORT </a:t>
            </a:r>
            <a:r>
              <a:rPr lang="ko-KR" altLang="en-US" sz="2400" dirty="0"/>
              <a:t>전송</a:t>
            </a:r>
            <a:endParaRPr lang="en-US" altLang="ko-KR" sz="2400" dirty="0"/>
          </a:p>
          <a:p>
            <a:pPr marL="342900" indent="-342900" fontAlgn="base">
              <a:buAutoNum type="arabicPeriod"/>
            </a:pPr>
            <a:endParaRPr kumimoji="1" lang="en-US" altLang="ko-KR" sz="2400" dirty="0"/>
          </a:p>
          <a:p>
            <a:pPr marL="342900" indent="-342900" fontAlgn="base">
              <a:buAutoNum type="arabicPeriod"/>
            </a:pPr>
            <a:r>
              <a:rPr kumimoji="1" lang="en-US" altLang="ko-KR" sz="2400" dirty="0"/>
              <a:t>B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EGETKEY </a:t>
            </a:r>
            <a:r>
              <a:rPr kumimoji="1" lang="ko-KR" altLang="en-US" sz="2400" dirty="0"/>
              <a:t>명령어를 사용하여 </a:t>
            </a:r>
            <a:r>
              <a:rPr kumimoji="1" lang="en-US" altLang="ko-KR" sz="2400" dirty="0"/>
              <a:t>Report Key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얻고 해당 키로 </a:t>
            </a:r>
            <a:r>
              <a:rPr kumimoji="1" lang="en-US" altLang="ko-KR" sz="2400" dirty="0"/>
              <a:t>MAC</a:t>
            </a:r>
            <a:r>
              <a:rPr kumimoji="1" lang="ko-KR" altLang="en-US" sz="2400" dirty="0"/>
              <a:t> 값을 확인하여 입증</a:t>
            </a:r>
            <a:r>
              <a:rPr kumimoji="1" lang="en-US" altLang="ko-KR" sz="2400" dirty="0"/>
              <a:t>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6486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92C1-30CA-2F4B-AA01-50F7CEF5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SGX Software Attestation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7ACE6157-0555-E84C-A430-B31B3E6B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EREPORT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Enclave SECS</a:t>
            </a:r>
            <a:r>
              <a:rPr kumimoji="1" lang="ko-KR" altLang="en-US" dirty="0"/>
              <a:t>에서 필요한 정보 </a:t>
            </a:r>
            <a:r>
              <a:rPr kumimoji="1" lang="en-US" altLang="ko-KR" dirty="0"/>
              <a:t>EREPORT</a:t>
            </a:r>
            <a:r>
              <a:rPr kumimoji="1" lang="ko-KR" altLang="en-US" dirty="0"/>
              <a:t> 구조에 채움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(ATTRIBUTES, MRENCLAVE, Certificate-Based ID)</a:t>
            </a:r>
          </a:p>
          <a:p>
            <a:pPr marL="457200" lvl="1" indent="0">
              <a:buNone/>
            </a:pPr>
            <a:r>
              <a:rPr kumimoji="1" lang="en-US" altLang="ko-KR" dirty="0"/>
              <a:t>EGETKEY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Report</a:t>
            </a:r>
            <a:r>
              <a:rPr kumimoji="1" lang="ko-KR" altLang="en-US" dirty="0"/>
              <a:t> 키 생성 후 해당 키로 </a:t>
            </a:r>
            <a:r>
              <a:rPr kumimoji="1" lang="en-US" altLang="ko-KR" dirty="0"/>
              <a:t>MAC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Target Enclave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MRENCLAVE, ATTRIBUTE</a:t>
            </a:r>
            <a:r>
              <a:rPr kumimoji="1" lang="ko-KR" altLang="en-US" dirty="0"/>
              <a:t> 이용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8CCE95-82DF-7949-A3FE-861ABFBE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99" y="3710636"/>
            <a:ext cx="1983494" cy="2555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A1533-EAD3-B44B-9AA5-AAAA68B3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893" y="3710636"/>
            <a:ext cx="2139083" cy="25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92C1-30CA-2F4B-AA01-50F7CEF5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SGX Software Attestation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7ACE6157-0555-E84C-A430-B31B3E6B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8CCE95-82DF-7949-A3FE-861ABFBE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42" y="1183228"/>
            <a:ext cx="3910474" cy="5037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A1533-EAD3-B44B-9AA5-AAAA68B3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674" y="1162758"/>
            <a:ext cx="4251406" cy="5037305"/>
          </a:xfrm>
          <a:prstGeom prst="rect">
            <a:avLst/>
          </a:prstGeom>
        </p:spPr>
      </p:pic>
      <p:pic>
        <p:nvPicPr>
          <p:cNvPr id="6" name="Picture 2" descr="https://lh3.googleusercontent.com/n3Jc4ovla24a1gAEeUBq9KH9adoIemqN0Fxuj8XBjaxESu9mWAxs73sMSsKAQuUi3Fo_4afxXI7p6sUhRAKB2SRbvLFta3NeRf-tvuesvm7WmqDiDOeGFwnRvmunOuYDsZbbkz9U">
            <a:extLst>
              <a:ext uri="{FF2B5EF4-FFF2-40B4-BE49-F238E27FC236}">
                <a16:creationId xmlns:a16="http://schemas.microsoft.com/office/drawing/2014/main" id="{CAF1228A-8BC9-1644-AA0D-41D1C050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3" y="2498069"/>
            <a:ext cx="3234920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44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92C1-30CA-2F4B-AA01-50F7CEF5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SGX Software Attestation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Remote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Attestation</a:t>
            </a:r>
            <a:endParaRPr kumimoji="1"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7ACE6157-0555-E84C-A430-B31B3E6B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r>
              <a:rPr kumimoji="1" lang="en-US" altLang="ko-KR" dirty="0"/>
              <a:t>Provisioning Secret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EGETKEY</a:t>
            </a:r>
            <a:r>
              <a:rPr kumimoji="1" lang="ko-KR" altLang="en-US" dirty="0"/>
              <a:t> 과정에서 사용하는 </a:t>
            </a:r>
            <a:r>
              <a:rPr kumimoji="1" lang="en-US" altLang="ko-KR" dirty="0"/>
              <a:t>SGX Master Derivation 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출력할 때 사용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Intel Key Generation Facility 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생성되서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Intel Provisioning Service DB</a:t>
            </a:r>
            <a:r>
              <a:rPr kumimoji="1" lang="ko-KR" altLang="en-US" dirty="0"/>
              <a:t> 저장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Provisioning Key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Seal Secret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EGETKEY </a:t>
            </a:r>
            <a:r>
              <a:rPr kumimoji="1" lang="ko-KR" altLang="en-US" dirty="0"/>
              <a:t>유도 과정에서 사용되는 </a:t>
            </a:r>
            <a:r>
              <a:rPr kumimoji="1" lang="en-US" altLang="ko-KR" dirty="0"/>
              <a:t>CR_SEAL_FUSES</a:t>
            </a:r>
          </a:p>
          <a:p>
            <a:pPr marL="457200" lvl="1" indent="0">
              <a:buNone/>
            </a:pPr>
            <a:r>
              <a:rPr kumimoji="1" lang="ko-KR" altLang="en-US" dirty="0"/>
              <a:t>칩 내부에서 생성되는 비밀로 </a:t>
            </a:r>
            <a:r>
              <a:rPr kumimoji="1" lang="en-US" altLang="ko-KR" dirty="0"/>
              <a:t>Intel</a:t>
            </a:r>
            <a:r>
              <a:rPr kumimoji="1" lang="ko-KR" altLang="en-US" dirty="0"/>
              <a:t>은 알지 못함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Seal Key, Report Key, Provisioning Seal Key</a:t>
            </a:r>
          </a:p>
        </p:txBody>
      </p:sp>
    </p:spTree>
    <p:extLst>
      <p:ext uri="{BB962C8B-B14F-4D97-AF65-F5344CB8AC3E}">
        <p14:creationId xmlns:p14="http://schemas.microsoft.com/office/powerpoint/2010/main" val="3013705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44F8A-467A-904D-A296-FD3A40F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SGX Software Attestation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Provisioning Key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Seal</a:t>
            </a:r>
            <a:endParaRPr kumimoji="1"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AF17E62-D4BF-3146-B98D-827504F37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405" y="1192360"/>
            <a:ext cx="11369675" cy="5057775"/>
          </a:xfrm>
        </p:spPr>
        <p:txBody>
          <a:bodyPr/>
          <a:lstStyle/>
          <a:p>
            <a:r>
              <a:rPr kumimoji="1" lang="en-US" altLang="ko-KR" dirty="0"/>
              <a:t>Provisioning Key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Seal Secret, OWNERPOCH </a:t>
            </a:r>
            <a:r>
              <a:rPr kumimoji="1" lang="ko-KR" altLang="en-US" dirty="0"/>
              <a:t>값 포함 </a:t>
            </a:r>
            <a:r>
              <a:rPr kumimoji="1" lang="en-US" altLang="ko-KR" dirty="0"/>
              <a:t>X</a:t>
            </a:r>
          </a:p>
          <a:p>
            <a:pPr marL="457200" lvl="1" indent="0">
              <a:buNone/>
            </a:pPr>
            <a:r>
              <a:rPr kumimoji="1" lang="en-US" altLang="ko-KR" dirty="0"/>
              <a:t>Certificate-Based ID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CPUSVN</a:t>
            </a:r>
            <a:r>
              <a:rPr kumimoji="1" lang="ko-KR" altLang="en-US" dirty="0"/>
              <a:t> 이용해서 키 유도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Intel Provisioning Service</a:t>
            </a:r>
            <a:r>
              <a:rPr kumimoji="1" lang="ko-KR" altLang="en-US" dirty="0"/>
              <a:t>와 인증할 때 사용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Provisioning Seal Key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Certificate-Based ID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CPUSVN</a:t>
            </a:r>
            <a:r>
              <a:rPr kumimoji="1" lang="ko-KR" altLang="en-US" dirty="0"/>
              <a:t> 이용해서 키 유도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Seal Secret, OWNERPOCH </a:t>
            </a:r>
            <a:r>
              <a:rPr kumimoji="1" lang="ko-KR" altLang="en-US" dirty="0"/>
              <a:t>값 포함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Intel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Service</a:t>
            </a:r>
            <a:r>
              <a:rPr kumimoji="1" lang="ko-KR" altLang="en-US" dirty="0"/>
              <a:t>와 인증키 암호화 할 때 사용 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CFA664-4476-394A-9B0D-979BBE58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46" y="1192359"/>
            <a:ext cx="4009135" cy="2590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EE1BB9-667B-CD47-B87D-3E4CA5F4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47" y="3783105"/>
            <a:ext cx="4009134" cy="24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31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D1315A-D892-5D4B-9529-F4A8990F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10" y="29090"/>
            <a:ext cx="622150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11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SE, TPM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 (Secure Elements)</a:t>
            </a:r>
          </a:p>
          <a:p>
            <a:endParaRPr lang="en-US" altLang="ko-KR" sz="800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중요 데이터 저장 및 결제 같은 </a:t>
            </a:r>
            <a:r>
              <a:rPr lang="en-US" altLang="ko-KR" dirty="0"/>
              <a:t>Secure App</a:t>
            </a:r>
            <a:r>
              <a:rPr lang="ko-KR" altLang="en-US" dirty="0"/>
              <a:t>을 안전하게 실행할 수 있는 플랫폼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Malware Attack</a:t>
            </a:r>
            <a:r>
              <a:rPr lang="ko-KR" altLang="en-US" dirty="0"/>
              <a:t>으로부터 데이터와 응용프로그램을 지켜주는 역할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저장 용량 및 처리 속도가 제한적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TPM (Trusted Platform Module)</a:t>
            </a:r>
          </a:p>
          <a:p>
            <a:endParaRPr lang="en-US" altLang="ko-KR" sz="800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하드웨어 기반의 보안 관련한 기능만 제공하는 보안 암호화 프로세서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다양한 변조 방지 메커니즘을 사용하여 안전한 암호화 연산 수행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시스템 무결성 측정 및 키 생성 및 사용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저장 용량이 제한적이고 암호화 기능만 수행함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475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042A-6132-4EA6-8148-FF90E481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TEE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CA79-57D7-4A65-8543-9AE33B570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TEE (Trusted Execution Environment)</a:t>
            </a:r>
          </a:p>
          <a:p>
            <a:endParaRPr lang="en-US" altLang="ko-KR" sz="800" dirty="0"/>
          </a:p>
          <a:p>
            <a:pPr lvl="1">
              <a:buFontTx/>
              <a:buChar char="-"/>
            </a:pPr>
            <a:r>
              <a:rPr lang="ko-KR" altLang="en-US" dirty="0"/>
              <a:t>신뢰 할 수 있는 실행 환경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메인 프로세서 내부의 보안 영역으로 격리된 환경에서 운영체제와 병렬 실행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격리된 환경을 통한 응용프로그램의 무결성 및 기밀성 제공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H/W, S/W</a:t>
            </a:r>
            <a:r>
              <a:rPr lang="ko-KR" altLang="en-US" dirty="0"/>
              <a:t> 측면에서 </a:t>
            </a:r>
            <a:r>
              <a:rPr lang="ko-KR" altLang="en-US" dirty="0" err="1"/>
              <a:t>보안성</a:t>
            </a:r>
            <a:r>
              <a:rPr lang="ko-KR" altLang="en-US" dirty="0"/>
              <a:t> 극대화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신뢰 공간과 </a:t>
            </a:r>
            <a:r>
              <a:rPr lang="ko-KR" altLang="en-US" dirty="0" err="1"/>
              <a:t>비신뢰</a:t>
            </a:r>
            <a:r>
              <a:rPr lang="ko-KR" altLang="en-US" dirty="0"/>
              <a:t> 공간 </a:t>
            </a:r>
            <a:r>
              <a:rPr lang="en-US" altLang="ko-KR" dirty="0"/>
              <a:t>(Secure , Normal)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Intel</a:t>
            </a:r>
            <a:r>
              <a:rPr lang="ko-KR" altLang="en-US" dirty="0"/>
              <a:t> </a:t>
            </a:r>
            <a:r>
              <a:rPr lang="en-US" altLang="ko-KR" dirty="0"/>
              <a:t>SGX(Software Guard </a:t>
            </a:r>
            <a:r>
              <a:rPr lang="en-US" altLang="ko-KR" dirty="0" err="1"/>
              <a:t>eXtensions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ARM</a:t>
            </a:r>
            <a:r>
              <a:rPr lang="ko-KR" altLang="en-US" dirty="0"/>
              <a:t> </a:t>
            </a:r>
            <a:r>
              <a:rPr lang="en-US" altLang="ko-KR" dirty="0" err="1"/>
              <a:t>TrustZone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en-US" altLang="ko-KR" dirty="0"/>
              <a:t>AMD PSP(Platform Security Processor)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10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21DCA-4B8F-43DB-B24E-1E14A49F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Intel SGX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AB56C-8C7B-4C96-8D5F-C8F413C1E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r>
              <a:rPr lang="en-US" altLang="ko-KR" dirty="0"/>
              <a:t>Intel SGX</a:t>
            </a:r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Intel</a:t>
            </a:r>
            <a:r>
              <a:rPr lang="ko-KR" altLang="en-US" sz="2400" dirty="0"/>
              <a:t>에서 제공하는 </a:t>
            </a:r>
            <a:r>
              <a:rPr lang="en-US" altLang="ko-KR" sz="2400" dirty="0"/>
              <a:t>CPU </a:t>
            </a:r>
            <a:r>
              <a:rPr lang="ko-KR" altLang="en-US" sz="2400" dirty="0"/>
              <a:t>명령어 코드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/>
              <a:t>라는 </a:t>
            </a:r>
            <a:r>
              <a:rPr lang="en-US" altLang="ko-KR" sz="2400" dirty="0"/>
              <a:t>Secure Container </a:t>
            </a:r>
            <a:r>
              <a:rPr lang="ko-KR" altLang="en-US" sz="2400" dirty="0"/>
              <a:t>제공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운영체제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하이퍼바이저</a:t>
            </a:r>
            <a:r>
              <a:rPr lang="en-US" altLang="ko-KR" sz="2400" dirty="0"/>
              <a:t> </a:t>
            </a:r>
            <a:r>
              <a:rPr lang="ko-KR" altLang="en-US" sz="2400" dirty="0"/>
              <a:t>포함 어떤 수준의 권한으로도 접근이 불가능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Enclave</a:t>
            </a:r>
            <a:r>
              <a:rPr lang="ko-KR" altLang="en-US" sz="2400" dirty="0"/>
              <a:t>를 사용함으로써 공격 범위를 효과적으로 경감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	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4E772-754F-48D0-85A2-6038434E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462" y="3784600"/>
            <a:ext cx="4270009" cy="2524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7BBFA9-803E-4B01-A53D-D7B69E05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418" y="3784600"/>
            <a:ext cx="3091448" cy="2608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676FC-28A5-4C61-B28D-293F4F9D4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3" y="3829054"/>
            <a:ext cx="2284370" cy="24569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4D67AD-9E03-4004-A658-B0F3BC408C37}"/>
              </a:ext>
            </a:extLst>
          </p:cNvPr>
          <p:cNvSpPr/>
          <p:nvPr/>
        </p:nvSpPr>
        <p:spPr>
          <a:xfrm>
            <a:off x="572529" y="3784600"/>
            <a:ext cx="6036993" cy="25244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5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042A-6132-4EA6-8148-FF90E481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H/W Security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CA79-57D7-4A65-8543-9AE33B570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MEE(Memory Encryption Engine) </a:t>
            </a:r>
            <a:r>
              <a:rPr lang="ko-KR" altLang="en-US" dirty="0"/>
              <a:t>을 이용하여 메모리 암호화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(</a:t>
            </a:r>
            <a:r>
              <a:rPr lang="ko-KR" altLang="en-US" sz="2000" dirty="0"/>
              <a:t>물리적 메모리 공격 보호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실행 후 </a:t>
            </a:r>
            <a:r>
              <a:rPr lang="en-US" altLang="ko-KR" dirty="0"/>
              <a:t>Disk </a:t>
            </a:r>
            <a:r>
              <a:rPr lang="ko-KR" altLang="en-US" dirty="0"/>
              <a:t>저장 파일 암호화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디스크에 저장된 중요 데이터 보호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다양한 종류의 암호화 키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부채널</a:t>
            </a:r>
            <a:r>
              <a:rPr lang="ko-KR" altLang="en-US" dirty="0">
                <a:solidFill>
                  <a:srgbClr val="FF0000"/>
                </a:solidFill>
              </a:rPr>
              <a:t> 공격을 방어하는 메커니즘은 존재하지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개발자가 </a:t>
            </a:r>
            <a:r>
              <a:rPr lang="ko-KR" altLang="en-US" dirty="0" err="1">
                <a:solidFill>
                  <a:srgbClr val="FF0000"/>
                </a:solidFill>
              </a:rPr>
              <a:t>부채널</a:t>
            </a:r>
            <a:r>
              <a:rPr lang="ko-KR" altLang="en-US" dirty="0">
                <a:solidFill>
                  <a:srgbClr val="FF0000"/>
                </a:solidFill>
              </a:rPr>
              <a:t> 내성 프로그래밍을 해야함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267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042A-6132-4EA6-8148-FF90E481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What is Intel SGX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S/W Security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CA79-57D7-4A65-8543-9AE33B570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BIOS, VMM, OS </a:t>
            </a:r>
            <a:r>
              <a:rPr lang="ko-KR" altLang="en-US" dirty="0"/>
              <a:t>등의 높은 권한의 </a:t>
            </a:r>
            <a:r>
              <a:rPr lang="en-US" altLang="ko-KR" dirty="0"/>
              <a:t>System S/W</a:t>
            </a:r>
            <a:r>
              <a:rPr lang="ko-KR" altLang="en-US" dirty="0"/>
              <a:t>도 접근 불가능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dirty="0"/>
              <a:t>(System S/W </a:t>
            </a:r>
            <a:r>
              <a:rPr lang="ko-KR" altLang="en-US" dirty="0" err="1"/>
              <a:t>해킹시에도</a:t>
            </a:r>
            <a:r>
              <a:rPr lang="ko-KR" altLang="en-US" dirty="0"/>
              <a:t> 저장된 데이터 무결성 및 기밀성 보장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jump, function call </a:t>
            </a:r>
            <a:r>
              <a:rPr lang="ko-KR" altLang="en-US" dirty="0"/>
              <a:t>등의 </a:t>
            </a:r>
            <a:r>
              <a:rPr lang="ko-KR" altLang="en-US" dirty="0" err="1"/>
              <a:t>분기문으로</a:t>
            </a:r>
            <a:r>
              <a:rPr lang="ko-KR" altLang="en-US" dirty="0"/>
              <a:t> </a:t>
            </a:r>
            <a:r>
              <a:rPr lang="en-US" altLang="ko-KR" dirty="0"/>
              <a:t>Enclave </a:t>
            </a:r>
            <a:r>
              <a:rPr lang="ko-KR" altLang="en-US" dirty="0"/>
              <a:t>메모리 접근 불가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StackOverflow</a:t>
            </a:r>
            <a:r>
              <a:rPr lang="en-US" altLang="ko-KR" dirty="0"/>
              <a:t> </a:t>
            </a:r>
            <a:r>
              <a:rPr lang="ko-KR" altLang="en-US" dirty="0"/>
              <a:t>같은 비정상적 분기를 이용한 메모리 접근 방어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리버싱을</a:t>
            </a:r>
            <a:r>
              <a:rPr lang="ko-KR" altLang="en-US" dirty="0">
                <a:solidFill>
                  <a:srgbClr val="FF0000"/>
                </a:solidFill>
              </a:rPr>
              <a:t> 방어하는 메커니즘은 존재하지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ko-KR" dirty="0"/>
              <a:t>(Source Code </a:t>
            </a:r>
            <a:r>
              <a:rPr lang="ko-KR" altLang="en-US" dirty="0"/>
              <a:t>작성시 </a:t>
            </a:r>
            <a:r>
              <a:rPr lang="ko-KR" altLang="en-US" dirty="0" err="1">
                <a:solidFill>
                  <a:srgbClr val="FF0000"/>
                </a:solidFill>
              </a:rPr>
              <a:t>하드코딩</a:t>
            </a:r>
            <a:r>
              <a:rPr lang="ko-KR" altLang="en-US" dirty="0"/>
              <a:t> 및 취약점 존재하는 코딩 자제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353837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7682</TotalTime>
  <Words>2271</Words>
  <Application>Microsoft Macintosh PowerPoint</Application>
  <PresentationFormat>와이드스크린</PresentationFormat>
  <Paragraphs>461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CryptoCraft 테마</vt:lpstr>
      <vt:lpstr>제목 테마</vt:lpstr>
      <vt:lpstr>Intel SGX</vt:lpstr>
      <vt:lpstr>PowerPoint 프레젠테이션</vt:lpstr>
      <vt:lpstr>1. What is Intel SGX</vt:lpstr>
      <vt:lpstr>1. What is Intel SGX</vt:lpstr>
      <vt:lpstr>1. What is Intel SGX  | SE, TPM</vt:lpstr>
      <vt:lpstr>1. What is Intel SGX  | TEE</vt:lpstr>
      <vt:lpstr>1. What is Intel SGX  | Intel SGX</vt:lpstr>
      <vt:lpstr>1. What is Intel SGX  | H/W Security</vt:lpstr>
      <vt:lpstr>1. What is Intel SGX  | S/W Security</vt:lpstr>
      <vt:lpstr>1. What is Intel SGX  | Mechanism</vt:lpstr>
      <vt:lpstr>2. SGX Memory Layout  | PRM</vt:lpstr>
      <vt:lpstr>2. SGX Memory Layout  | EPC</vt:lpstr>
      <vt:lpstr>2. SGX Memory Layout  | EPCM</vt:lpstr>
      <vt:lpstr>2. SGX Memory Layout  | SECS</vt:lpstr>
      <vt:lpstr>2. SGX Memory Layout  | SECS -&gt; Attributes</vt:lpstr>
      <vt:lpstr>2. SGX Memory Layout  | ELRANGE</vt:lpstr>
      <vt:lpstr>2. SGX Memory Layout  | Address Translation</vt:lpstr>
      <vt:lpstr>2. SGX Memory Layout  | TCS</vt:lpstr>
      <vt:lpstr>2. SGX Memory Layout  | SSA</vt:lpstr>
      <vt:lpstr>3. SGX Enclave Life Cycle</vt:lpstr>
      <vt:lpstr>3. SGX Enclave Life Cycle | ECREATE</vt:lpstr>
      <vt:lpstr>3. SGX Enclave Life Cycle | EADD</vt:lpstr>
      <vt:lpstr>3. SGX Enclave Life Cycle | EINIT</vt:lpstr>
      <vt:lpstr>3. SGX Enclave Life Cycle | EREMOVE</vt:lpstr>
      <vt:lpstr>3. SGX Enclave Life Cycle | EENTER</vt:lpstr>
      <vt:lpstr>3. SGX Enclave Life Cycle | EEXIT</vt:lpstr>
      <vt:lpstr>3. SGX Enclave Life Cycle | AEX</vt:lpstr>
      <vt:lpstr>3. SGX Enclave Life Cycle | ERESUME</vt:lpstr>
      <vt:lpstr>4. EPC Page Eviction  | Page Swapping, Eviction</vt:lpstr>
      <vt:lpstr>4. EPC Page Eviction  | TLB</vt:lpstr>
      <vt:lpstr>4. EPC Page Eviction  | TLB 이용 공격 방지</vt:lpstr>
      <vt:lpstr>4. EPC Page Eviction  | VA &amp; Enclave ID</vt:lpstr>
      <vt:lpstr>4. EPC Page Eviction  | EWB &amp; ELDU,ELDB</vt:lpstr>
      <vt:lpstr>5. SGX Enclave Measurement</vt:lpstr>
      <vt:lpstr>5. SGX Enclave Measurement  | ECREATE</vt:lpstr>
      <vt:lpstr>5. SGX Enclave Measurement  | EADD</vt:lpstr>
      <vt:lpstr>5. SGX Enclave Measurement  | EINIT</vt:lpstr>
      <vt:lpstr>6. SGX Enclave Versioning Support</vt:lpstr>
      <vt:lpstr>6. SGX Enclave Versioning Support  | SIGSTRUCT</vt:lpstr>
      <vt:lpstr>6. SGX Enclave Versioning Support  | Certificate-Based Enclave Identity</vt:lpstr>
      <vt:lpstr>6. SGX Enclave Versioning Support  | Key Derivation</vt:lpstr>
      <vt:lpstr>7. SGX Software Attestation  | Attestation</vt:lpstr>
      <vt:lpstr>7. SGX Software Attestation  | Local Attestation</vt:lpstr>
      <vt:lpstr>7. SGX Software Attestation  | Local Attestation</vt:lpstr>
      <vt:lpstr>7. SGX Software Attestation  | Local Attestation</vt:lpstr>
      <vt:lpstr>7. SGX Software Attestation  | Remote Attestation</vt:lpstr>
      <vt:lpstr>7. SGX Software Attestation  | Provisioning Key &amp; Seal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 경호</cp:lastModifiedBy>
  <cp:revision>109</cp:revision>
  <dcterms:created xsi:type="dcterms:W3CDTF">2019-03-05T04:29:07Z</dcterms:created>
  <dcterms:modified xsi:type="dcterms:W3CDTF">2019-05-15T12:43:48Z</dcterms:modified>
</cp:coreProperties>
</file>